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4"/>
  </p:notesMasterIdLst>
  <p:handoutMasterIdLst>
    <p:handoutMasterId r:id="rId75"/>
  </p:handoutMasterIdLst>
  <p:sldIdLst>
    <p:sldId id="258" r:id="rId2"/>
    <p:sldId id="299" r:id="rId3"/>
    <p:sldId id="259" r:id="rId4"/>
    <p:sldId id="274" r:id="rId5"/>
    <p:sldId id="264" r:id="rId6"/>
    <p:sldId id="265" r:id="rId7"/>
    <p:sldId id="266" r:id="rId8"/>
    <p:sldId id="292" r:id="rId9"/>
    <p:sldId id="285" r:id="rId10"/>
    <p:sldId id="325" r:id="rId11"/>
    <p:sldId id="326" r:id="rId12"/>
    <p:sldId id="327" r:id="rId13"/>
    <p:sldId id="293" r:id="rId14"/>
    <p:sldId id="287" r:id="rId15"/>
    <p:sldId id="339" r:id="rId16"/>
    <p:sldId id="300" r:id="rId17"/>
    <p:sldId id="301" r:id="rId18"/>
    <p:sldId id="303" r:id="rId19"/>
    <p:sldId id="324" r:id="rId20"/>
    <p:sldId id="304" r:id="rId21"/>
    <p:sldId id="319" r:id="rId22"/>
    <p:sldId id="320" r:id="rId23"/>
    <p:sldId id="306" r:id="rId24"/>
    <p:sldId id="321" r:id="rId25"/>
    <p:sldId id="307" r:id="rId26"/>
    <p:sldId id="322" r:id="rId27"/>
    <p:sldId id="341" r:id="rId28"/>
    <p:sldId id="340" r:id="rId29"/>
    <p:sldId id="323" r:id="rId30"/>
    <p:sldId id="305" r:id="rId31"/>
    <p:sldId id="309" r:id="rId32"/>
    <p:sldId id="310" r:id="rId33"/>
    <p:sldId id="311" r:id="rId34"/>
    <p:sldId id="312" r:id="rId35"/>
    <p:sldId id="313" r:id="rId36"/>
    <p:sldId id="314" r:id="rId37"/>
    <p:sldId id="315" r:id="rId38"/>
    <p:sldId id="316" r:id="rId39"/>
    <p:sldId id="317" r:id="rId40"/>
    <p:sldId id="342" r:id="rId41"/>
    <p:sldId id="328" r:id="rId42"/>
    <p:sldId id="288" r:id="rId43"/>
    <p:sldId id="344" r:id="rId44"/>
    <p:sldId id="345" r:id="rId45"/>
    <p:sldId id="346" r:id="rId46"/>
    <p:sldId id="347" r:id="rId47"/>
    <p:sldId id="348" r:id="rId48"/>
    <p:sldId id="350" r:id="rId49"/>
    <p:sldId id="349" r:id="rId50"/>
    <p:sldId id="351" r:id="rId51"/>
    <p:sldId id="289" r:id="rId52"/>
    <p:sldId id="352" r:id="rId53"/>
    <p:sldId id="354" r:id="rId54"/>
    <p:sldId id="353" r:id="rId55"/>
    <p:sldId id="355" r:id="rId56"/>
    <p:sldId id="356" r:id="rId57"/>
    <p:sldId id="357" r:id="rId58"/>
    <p:sldId id="358" r:id="rId59"/>
    <p:sldId id="359" r:id="rId60"/>
    <p:sldId id="360" r:id="rId61"/>
    <p:sldId id="361" r:id="rId62"/>
    <p:sldId id="362" r:id="rId63"/>
    <p:sldId id="363" r:id="rId64"/>
    <p:sldId id="364" r:id="rId65"/>
    <p:sldId id="365" r:id="rId66"/>
    <p:sldId id="297" r:id="rId67"/>
    <p:sldId id="290" r:id="rId68"/>
    <p:sldId id="298" r:id="rId69"/>
    <p:sldId id="269" r:id="rId70"/>
    <p:sldId id="279" r:id="rId71"/>
    <p:sldId id="272" r:id="rId72"/>
    <p:sldId id="27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7878" autoAdjust="0"/>
    <p:restoredTop sz="75904" autoAdjust="0"/>
  </p:normalViewPr>
  <p:slideViewPr>
    <p:cSldViewPr>
      <p:cViewPr varScale="1">
        <p:scale>
          <a:sx n="55" d="100"/>
          <a:sy n="55" d="100"/>
        </p:scale>
        <p:origin x="-546" y="-96"/>
      </p:cViewPr>
      <p:guideLst>
        <p:guide orient="horz" pos="225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224"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185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2186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186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0B7C81E-0C35-4602-9A47-00BC7883CB72}"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04C9BCF-5277-4D65-8BD5-D5E1E2FF4B2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3059A51A-FDE1-4F5E-BE75-9F844C926CD0}" type="slidenum">
              <a:rPr lang="en-US" smtClean="0"/>
              <a:pPr/>
              <a:t>1</a:t>
            </a:fld>
            <a:endParaRPr lang="en-US" smtClean="0"/>
          </a:p>
        </p:txBody>
      </p:sp>
      <p:sp>
        <p:nvSpPr>
          <p:cNvPr id="17410" name="Rectangle 2"/>
          <p:cNvSpPr>
            <a:spLocks noGrp="1" noRot="1" noChangeAspect="1" noChangeArrowheads="1" noTextEdit="1"/>
          </p:cNvSpPr>
          <p:nvPr>
            <p:ph type="sldImg"/>
          </p:nvPr>
        </p:nvSpPr>
        <p:spPr>
          <a:xfrm>
            <a:off x="1141413" y="685800"/>
            <a:ext cx="4573587" cy="3430588"/>
          </a:xfrm>
          <a:ln/>
        </p:spPr>
      </p:sp>
      <p:sp>
        <p:nvSpPr>
          <p:cNvPr id="17411"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noChangeArrowheads="1" noTextEdit="1"/>
          </p:cNvSpPr>
          <p:nvPr>
            <p:ph type="sldImg"/>
          </p:nvPr>
        </p:nvSpPr>
        <p:spPr>
          <a:ln/>
        </p:spPr>
      </p:sp>
      <p:sp>
        <p:nvSpPr>
          <p:cNvPr id="35842" name="Rectangle 3"/>
          <p:cNvSpPr>
            <a:spLocks noGrp="1" noChangeArrowheads="1"/>
          </p:cNvSpPr>
          <p:nvPr>
            <p:ph type="body" idx="1"/>
          </p:nvPr>
        </p:nvSpPr>
        <p:spPr>
          <a:noFill/>
          <a:ln/>
        </p:spPr>
        <p:txBody>
          <a:bodyPr/>
          <a:lstStyle/>
          <a:p>
            <a:r>
              <a:rPr lang="en-US" smtClean="0"/>
              <a:t>This screen shot shows the *required fields, the blue google search and also shows the ? which provides instructions.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noTextEdit="1"/>
          </p:cNvSpPr>
          <p:nvPr>
            <p:ph type="sldImg"/>
          </p:nvPr>
        </p:nvSpPr>
        <p:spPr>
          <a:ln/>
        </p:spPr>
      </p:sp>
      <p:sp>
        <p:nvSpPr>
          <p:cNvPr id="37890" name="Rectangle 3"/>
          <p:cNvSpPr>
            <a:spLocks noGrp="1" noChangeArrowheads="1"/>
          </p:cNvSpPr>
          <p:nvPr>
            <p:ph type="body" idx="1"/>
          </p:nvPr>
        </p:nvSpPr>
        <p:spPr>
          <a:noFill/>
          <a:ln/>
        </p:spPr>
        <p:txBody>
          <a:bodyPr/>
          <a:lstStyle/>
          <a:p>
            <a:r>
              <a:rPr lang="en-US" smtClean="0"/>
              <a:t>This shows the continue and back buttons.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p:spPr>
        <p:txBody>
          <a:bodyPr/>
          <a:lstStyle/>
          <a:p>
            <a:r>
              <a:rPr lang="en-US" smtClean="0"/>
              <a:t>This is an example of a problem message noted in the basic details.  Does not allow to save until this is corrected.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EF55522C-FB87-4609-8701-AF6DEDC26C06}" type="slidenum">
              <a:rPr lang="en-US" smtClean="0"/>
              <a:pPr/>
              <a:t>13</a:t>
            </a:fld>
            <a:endParaRPr lang="en-US" smtClean="0"/>
          </a:p>
        </p:txBody>
      </p:sp>
      <p:sp>
        <p:nvSpPr>
          <p:cNvPr id="41986" name="Rectangle 2"/>
          <p:cNvSpPr>
            <a:spLocks noGrp="1" noRot="1" noChangeAspect="1" noChangeArrowheads="1" noTextEdit="1"/>
          </p:cNvSpPr>
          <p:nvPr>
            <p:ph type="sldImg"/>
          </p:nvPr>
        </p:nvSpPr>
        <p:spPr>
          <a:xfrm>
            <a:off x="1141413" y="685800"/>
            <a:ext cx="4573587" cy="3430588"/>
          </a:xfrm>
          <a:ln/>
        </p:spPr>
      </p:sp>
      <p:sp>
        <p:nvSpPr>
          <p:cNvPr id="41987" name="Rectangle 3"/>
          <p:cNvSpPr>
            <a:spLocks noGrp="1" noChangeArrowheads="1"/>
          </p:cNvSpPr>
          <p:nvPr>
            <p:ph type="body" idx="1"/>
          </p:nvPr>
        </p:nvSpPr>
        <p:spPr>
          <a:xfrm>
            <a:off x="914400" y="4343400"/>
            <a:ext cx="5029200" cy="4114800"/>
          </a:xfrm>
          <a:noFill/>
          <a:ln/>
        </p:spPr>
        <p:txBody>
          <a:bodyPr/>
          <a:lstStyle/>
          <a:p>
            <a:pPr eaLnBrk="1" hangingPunct="1"/>
            <a:r>
              <a:rPr lang="en-US" smtClean="0"/>
              <a:t>Depending how different the browser is in IE or Firefox this may need to ask users what they are using… if they would actually knew</a:t>
            </a:r>
          </a:p>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fld id="{CF8A5AA7-0025-42D4-A9B5-C8BE3148E803}" type="slidenum">
              <a:rPr lang="en-US" smtClean="0"/>
              <a:pPr/>
              <a:t>14</a:t>
            </a:fld>
            <a:endParaRPr lang="en-US" smtClean="0"/>
          </a:p>
        </p:txBody>
      </p:sp>
      <p:sp>
        <p:nvSpPr>
          <p:cNvPr id="44034" name="Rectangle 2"/>
          <p:cNvSpPr>
            <a:spLocks noGrp="1" noRot="1" noChangeAspect="1" noChangeArrowheads="1" noTextEdit="1"/>
          </p:cNvSpPr>
          <p:nvPr>
            <p:ph type="sldImg"/>
          </p:nvPr>
        </p:nvSpPr>
        <p:spPr>
          <a:xfrm>
            <a:off x="1141413" y="685800"/>
            <a:ext cx="4573587" cy="3430588"/>
          </a:xfrm>
          <a:ln/>
        </p:spPr>
      </p:sp>
      <p:sp>
        <p:nvSpPr>
          <p:cNvPr id="44035"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It is important that this be clearly defined, </a:t>
            </a:r>
            <a:r>
              <a:rPr lang="en-US" dirty="0" err="1" smtClean="0"/>
              <a:t>ie</a:t>
            </a:r>
            <a:r>
              <a:rPr lang="en-US" dirty="0" smtClean="0"/>
              <a:t>, who defines trials and what the institutional practice is</a:t>
            </a:r>
          </a:p>
          <a:p>
            <a:pPr eaLnBrk="1" hangingPunct="1"/>
            <a:endParaRPr lang="en-US" dirty="0" smtClean="0"/>
          </a:p>
          <a:p>
            <a:pPr eaLnBrk="1" hangingPunct="1"/>
            <a:r>
              <a:rPr lang="en-US" i="1" u="sng" dirty="0" smtClean="0"/>
              <a:t>Clinical Trials Managers should create trials.</a:t>
            </a:r>
          </a:p>
          <a:p>
            <a:pPr eaLnBrk="1" hangingPunct="1"/>
            <a:r>
              <a:rPr lang="en-US" dirty="0" smtClean="0"/>
              <a:t>The first screen shot shows the lay out when creating a study.  Note that studies at the top is in white.  Then a selection is made to either search for a study or create a study which is a task selection</a:t>
            </a:r>
            <a:r>
              <a:rPr lang="en-US" dirty="0" smtClean="0"/>
              <a:t>. Be sure that investigators and</a:t>
            </a:r>
            <a:r>
              <a:rPr lang="en-US" baseline="0" dirty="0" smtClean="0"/>
              <a:t> research staff have been defined before you start!</a:t>
            </a:r>
            <a:endParaRPr lang="en-US" dirty="0" smtClean="0"/>
          </a:p>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ChangeArrowheads="1" noTextEdit="1"/>
          </p:cNvSpPr>
          <p:nvPr>
            <p:ph type="sldImg"/>
          </p:nvPr>
        </p:nvSpPr>
        <p:spPr>
          <a:ln/>
        </p:spPr>
      </p:sp>
      <p:sp>
        <p:nvSpPr>
          <p:cNvPr id="46082" name="Rectangle 3"/>
          <p:cNvSpPr>
            <a:spLocks noGrp="1" noChangeArrowheads="1"/>
          </p:cNvSpPr>
          <p:nvPr>
            <p:ph type="body" idx="1"/>
          </p:nvPr>
        </p:nvSpPr>
        <p:spPr>
          <a:noFill/>
          <a:ln/>
        </p:spPr>
        <p:txBody>
          <a:bodyPr/>
          <a:lstStyle/>
          <a:p>
            <a:r>
              <a:rPr lang="en-US" smtClean="0"/>
              <a:t>This shows that studies on the top has been selected.  The next step is to select create study under tasks.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a:ln/>
        </p:spPr>
      </p:sp>
      <p:sp>
        <p:nvSpPr>
          <p:cNvPr id="48130" name="Notes Placeholder 2"/>
          <p:cNvSpPr>
            <a:spLocks noGrp="1"/>
          </p:cNvSpPr>
          <p:nvPr>
            <p:ph type="body" idx="1"/>
          </p:nvPr>
        </p:nvSpPr>
        <p:spPr>
          <a:noFill/>
          <a:ln/>
        </p:spPr>
        <p:txBody>
          <a:bodyPr/>
          <a:lstStyle/>
          <a:p>
            <a:r>
              <a:rPr lang="en-US" smtClean="0"/>
              <a:t>Note required fields, inline help, dropdown boxes and directed tabs</a:t>
            </a:r>
          </a:p>
        </p:txBody>
      </p:sp>
      <p:sp>
        <p:nvSpPr>
          <p:cNvPr id="48131" name="Slide Number Placeholder 3"/>
          <p:cNvSpPr>
            <a:spLocks noGrp="1"/>
          </p:cNvSpPr>
          <p:nvPr>
            <p:ph type="sldNum" sz="quarter" idx="5"/>
          </p:nvPr>
        </p:nvSpPr>
        <p:spPr>
          <a:noFill/>
        </p:spPr>
        <p:txBody>
          <a:bodyPr/>
          <a:lstStyle/>
          <a:p>
            <a:fld id="{3471A41C-19C5-4D30-882F-80BEC6DB35E8}"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p:spPr>
        <p:txBody>
          <a:bodyPr/>
          <a:lstStyle/>
          <a:p>
            <a:r>
              <a:rPr lang="en-US" smtClean="0"/>
              <a:t>Note add epoch buttons. Spend some time explaining epochs, and the need to have at least one</a:t>
            </a:r>
          </a:p>
        </p:txBody>
      </p:sp>
      <p:sp>
        <p:nvSpPr>
          <p:cNvPr id="51203" name="Slide Number Placeholder 3"/>
          <p:cNvSpPr>
            <a:spLocks noGrp="1"/>
          </p:cNvSpPr>
          <p:nvPr>
            <p:ph type="sldNum" sz="quarter" idx="5"/>
          </p:nvPr>
        </p:nvSpPr>
        <p:spPr>
          <a:noFill/>
        </p:spPr>
        <p:txBody>
          <a:bodyPr/>
          <a:lstStyle/>
          <a:p>
            <a:fld id="{4A5E14B9-2189-4900-9944-51231545719E}" type="slidenum">
              <a:rPr lang="en-US" smtClean="0"/>
              <a:pPr/>
              <a:t>18</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a:ln/>
        </p:spPr>
      </p:sp>
      <p:sp>
        <p:nvSpPr>
          <p:cNvPr id="53250" name="Notes Placeholder 2"/>
          <p:cNvSpPr>
            <a:spLocks noGrp="1"/>
          </p:cNvSpPr>
          <p:nvPr>
            <p:ph type="body" idx="1"/>
          </p:nvPr>
        </p:nvSpPr>
        <p:spPr>
          <a:noFill/>
          <a:ln/>
        </p:spPr>
        <p:txBody>
          <a:bodyPr/>
          <a:lstStyle/>
          <a:p>
            <a:r>
              <a:rPr lang="en-US" smtClean="0"/>
              <a:t>Explain red x’s</a:t>
            </a:r>
          </a:p>
        </p:txBody>
      </p:sp>
      <p:sp>
        <p:nvSpPr>
          <p:cNvPr id="53251" name="Slide Number Placeholder 3"/>
          <p:cNvSpPr>
            <a:spLocks noGrp="1"/>
          </p:cNvSpPr>
          <p:nvPr>
            <p:ph type="sldNum" sz="quarter" idx="5"/>
          </p:nvPr>
        </p:nvSpPr>
        <p:spPr>
          <a:noFill/>
        </p:spPr>
        <p:txBody>
          <a:bodyPr/>
          <a:lstStyle/>
          <a:p>
            <a:fld id="{86B02C8C-4160-4BEA-8039-421834D55BA6}" type="slidenum">
              <a:rPr lang="en-US" smtClean="0"/>
              <a:pPr/>
              <a:t>19</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p:spPr>
        <p:txBody>
          <a:bodyPr/>
          <a:lstStyle/>
          <a:p>
            <a:r>
              <a:rPr lang="en-US" smtClean="0"/>
              <a:t>Note that eligibility is for treatment epochs, not just registration?</a:t>
            </a:r>
          </a:p>
        </p:txBody>
      </p:sp>
      <p:sp>
        <p:nvSpPr>
          <p:cNvPr id="55299" name="Slide Number Placeholder 3"/>
          <p:cNvSpPr>
            <a:spLocks noGrp="1"/>
          </p:cNvSpPr>
          <p:nvPr>
            <p:ph type="sldNum" sz="quarter" idx="5"/>
          </p:nvPr>
        </p:nvSpPr>
        <p:spPr>
          <a:noFill/>
        </p:spPr>
        <p:txBody>
          <a:bodyPr/>
          <a:lstStyle/>
          <a:p>
            <a:fld id="{C0FA065C-C7AE-4994-9CA7-95B00487D785}" type="slidenum">
              <a:rPr lang="en-US" smtClean="0"/>
              <a:pPr/>
              <a:t>20</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3777CC23-EC38-4CD5-9D89-9CAA055DE71A}" type="slidenum">
              <a:rPr lang="en-US" smtClean="0"/>
              <a:pPr/>
              <a:t>2</a:t>
            </a:fld>
            <a:endParaRPr lang="en-US" smtClean="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eaLnBrk="1" hangingPunct="1"/>
            <a:r>
              <a:rPr lang="en-US" smtClean="0"/>
              <a:t>If you are conducting this class in person this slide should inform participants of class room rules, restroom locations or things that help the participants feel comfortable in the environment</a:t>
            </a:r>
          </a:p>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a:ln/>
        </p:spPr>
        <p:txBody>
          <a:bodyPr/>
          <a:lstStyle/>
          <a:p>
            <a:r>
              <a:rPr lang="en-US" smtClean="0"/>
              <a:t>Explain that inclusion is always answered yes, exlcusion always no, or the patient is not eligible, explain that NA allows the user to say NA (pregnant for a male?)</a:t>
            </a:r>
          </a:p>
        </p:txBody>
      </p:sp>
      <p:sp>
        <p:nvSpPr>
          <p:cNvPr id="57347" name="Slide Number Placeholder 3"/>
          <p:cNvSpPr>
            <a:spLocks noGrp="1"/>
          </p:cNvSpPr>
          <p:nvPr>
            <p:ph type="sldNum" sz="quarter" idx="5"/>
          </p:nvPr>
        </p:nvSpPr>
        <p:spPr>
          <a:noFill/>
        </p:spPr>
        <p:txBody>
          <a:bodyPr/>
          <a:lstStyle/>
          <a:p>
            <a:fld id="{4AA0EE5D-7789-4470-9D09-8523A4B0B9C3}" type="slidenum">
              <a:rPr lang="en-US" smtClean="0"/>
              <a:pPr/>
              <a:t>21</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a:ln/>
        </p:spPr>
        <p:txBody>
          <a:bodyPr/>
          <a:lstStyle/>
          <a:p>
            <a:r>
              <a:rPr lang="en-US" smtClean="0"/>
              <a:t>Not required</a:t>
            </a:r>
          </a:p>
        </p:txBody>
      </p:sp>
      <p:sp>
        <p:nvSpPr>
          <p:cNvPr id="60419" name="Slide Number Placeholder 3"/>
          <p:cNvSpPr>
            <a:spLocks noGrp="1"/>
          </p:cNvSpPr>
          <p:nvPr>
            <p:ph type="sldNum" sz="quarter" idx="5"/>
          </p:nvPr>
        </p:nvSpPr>
        <p:spPr>
          <a:noFill/>
        </p:spPr>
        <p:txBody>
          <a:bodyPr/>
          <a:lstStyle/>
          <a:p>
            <a:fld id="{69ABD9A6-D87E-4F85-B741-EB1C47BED14B}" type="slidenum">
              <a:rPr lang="en-US" smtClean="0"/>
              <a:pPr/>
              <a:t>23</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ChangeArrowheads="1" noTextEdit="1"/>
          </p:cNvSpPr>
          <p:nvPr>
            <p:ph type="sldImg"/>
          </p:nvPr>
        </p:nvSpPr>
        <p:spPr>
          <a:ln/>
        </p:spPr>
      </p:sp>
      <p:sp>
        <p:nvSpPr>
          <p:cNvPr id="62466" name="Rectangle 3"/>
          <p:cNvSpPr>
            <a:spLocks noGrp="1" noChangeArrowheads="1"/>
          </p:cNvSpPr>
          <p:nvPr>
            <p:ph type="body" idx="1"/>
          </p:nvPr>
        </p:nvSpPr>
        <p:spPr>
          <a:noFill/>
          <a:ln/>
        </p:spPr>
        <p:txBody>
          <a:bodyPr/>
          <a:lstStyle/>
          <a:p>
            <a:r>
              <a:rPr lang="en-US" smtClean="0"/>
              <a:t>Not that the strata are automatically created from the questions.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a:ln/>
        </p:spPr>
      </p:sp>
      <p:sp>
        <p:nvSpPr>
          <p:cNvPr id="64514" name="Notes Placeholder 2"/>
          <p:cNvSpPr>
            <a:spLocks noGrp="1"/>
          </p:cNvSpPr>
          <p:nvPr>
            <p:ph type="body" idx="1"/>
          </p:nvPr>
        </p:nvSpPr>
        <p:spPr>
          <a:noFill/>
          <a:ln/>
        </p:spPr>
        <p:txBody>
          <a:bodyPr/>
          <a:lstStyle/>
          <a:p>
            <a:r>
              <a:rPr lang="en-US" smtClean="0"/>
              <a:t>Discuss the different kinds of randomization.</a:t>
            </a:r>
          </a:p>
        </p:txBody>
      </p:sp>
      <p:sp>
        <p:nvSpPr>
          <p:cNvPr id="64515" name="Slide Number Placeholder 3"/>
          <p:cNvSpPr>
            <a:spLocks noGrp="1"/>
          </p:cNvSpPr>
          <p:nvPr>
            <p:ph type="sldNum" sz="quarter" idx="5"/>
          </p:nvPr>
        </p:nvSpPr>
        <p:spPr>
          <a:noFill/>
        </p:spPr>
        <p:txBody>
          <a:bodyPr/>
          <a:lstStyle/>
          <a:p>
            <a:fld id="{25950E77-88D1-4D61-A3A0-602F78DB2C41}" type="slidenum">
              <a:rPr lang="en-US" smtClean="0"/>
              <a:pPr/>
              <a:t>25</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a:ln/>
        </p:spPr>
      </p:sp>
      <p:sp>
        <p:nvSpPr>
          <p:cNvPr id="66562" name="Notes Placeholder 2"/>
          <p:cNvSpPr>
            <a:spLocks noGrp="1"/>
          </p:cNvSpPr>
          <p:nvPr>
            <p:ph type="body" idx="1"/>
          </p:nvPr>
        </p:nvSpPr>
        <p:spPr>
          <a:noFill/>
          <a:ln/>
        </p:spPr>
        <p:txBody>
          <a:bodyPr/>
          <a:lstStyle/>
          <a:p>
            <a:r>
              <a:rPr lang="en-US" smtClean="0"/>
              <a:t>This example is phone call out.</a:t>
            </a:r>
          </a:p>
        </p:txBody>
      </p:sp>
      <p:sp>
        <p:nvSpPr>
          <p:cNvPr id="66563" name="Slide Number Placeholder 3"/>
          <p:cNvSpPr>
            <a:spLocks noGrp="1"/>
          </p:cNvSpPr>
          <p:nvPr>
            <p:ph type="sldNum" sz="quarter" idx="5"/>
          </p:nvPr>
        </p:nvSpPr>
        <p:spPr>
          <a:noFill/>
        </p:spPr>
        <p:txBody>
          <a:bodyPr/>
          <a:lstStyle/>
          <a:p>
            <a:fld id="{D42B50BB-0076-4E61-B70B-2C31EE9FB32E}" type="slidenum">
              <a:rPr lang="en-US" smtClean="0"/>
              <a:pPr/>
              <a:t>26</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r>
              <a:rPr lang="en-US" smtClean="0"/>
              <a:t>To select a disease, begin typing in the disease catagory such as leukemia.  A search will start.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r>
              <a:rPr lang="en-US" smtClean="0"/>
              <a:t>Once the disease category is selected, then you must select a sub category and diseases or can select all.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ChangeArrowheads="1" noTextEdit="1"/>
          </p:cNvSpPr>
          <p:nvPr>
            <p:ph type="sldImg"/>
          </p:nvPr>
        </p:nvSpPr>
        <p:spPr>
          <a:ln/>
        </p:spPr>
      </p:sp>
      <p:sp>
        <p:nvSpPr>
          <p:cNvPr id="68610" name="Rectangle 3"/>
          <p:cNvSpPr>
            <a:spLocks noGrp="1" noChangeArrowheads="1"/>
          </p:cNvSpPr>
          <p:nvPr>
            <p:ph type="body" idx="1"/>
          </p:nvPr>
        </p:nvSpPr>
        <p:spPr>
          <a:noFill/>
          <a:ln/>
        </p:spPr>
        <p:txBody>
          <a:bodyPr/>
          <a:lstStyle/>
          <a:p>
            <a:r>
              <a:rPr lang="en-US" smtClean="0"/>
              <a:t>As shown in this screenshot, the sub category of CLL and the disease of CLL was chosen.  You then click on “Add Study Diseases”.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mtClean="0"/>
              <a:t>Once the sub category and the disease was chosen, you click on the add study disease tab and then the selected disease box in the right hand corner has the disease term entered.  You then select if it is primary.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p:spPr>
        <p:txBody>
          <a:bodyPr/>
          <a:lstStyle/>
          <a:p>
            <a:r>
              <a:rPr lang="en-US" smtClean="0"/>
              <a:t>Note that the Activation Date is the date when a  site begins participation in a study.</a:t>
            </a:r>
          </a:p>
          <a:p>
            <a:r>
              <a:rPr lang="en-US" smtClean="0"/>
              <a:t>The IRB Approval Date is the date the institutional review board or research ethics board authorized approval or re-approval of the study protocol.</a:t>
            </a:r>
          </a:p>
          <a:p>
            <a:r>
              <a:rPr lang="en-US" smtClean="0"/>
              <a:t>The target accrual number is the total number of patients/subjects/participants needed for the protocol at this site.</a:t>
            </a:r>
          </a:p>
        </p:txBody>
      </p:sp>
      <p:sp>
        <p:nvSpPr>
          <p:cNvPr id="71683" name="Slide Number Placeholder 3"/>
          <p:cNvSpPr>
            <a:spLocks noGrp="1"/>
          </p:cNvSpPr>
          <p:nvPr>
            <p:ph type="sldNum" sz="quarter" idx="5"/>
          </p:nvPr>
        </p:nvSpPr>
        <p:spPr>
          <a:noFill/>
        </p:spPr>
        <p:txBody>
          <a:bodyPr/>
          <a:lstStyle/>
          <a:p>
            <a:fld id="{96F71088-9098-4A74-9E48-E291F7CD61F0}" type="slidenum">
              <a:rPr lang="en-US" smtClean="0"/>
              <a:pPr/>
              <a:t>31</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ED15D5BA-43A6-4C13-B52B-6BC905ED7357}" type="slidenum">
              <a:rPr lang="en-US" smtClean="0"/>
              <a:pPr/>
              <a:t>3</a:t>
            </a:fld>
            <a:endParaRPr lang="en-US" smtClean="0"/>
          </a:p>
        </p:txBody>
      </p:sp>
      <p:sp>
        <p:nvSpPr>
          <p:cNvPr id="21506" name="Rectangle 2"/>
          <p:cNvSpPr>
            <a:spLocks noGrp="1" noRot="1" noChangeAspect="1" noChangeArrowheads="1" noTextEdit="1"/>
          </p:cNvSpPr>
          <p:nvPr>
            <p:ph type="sldImg"/>
          </p:nvPr>
        </p:nvSpPr>
        <p:spPr>
          <a:xfrm>
            <a:off x="1139825" y="685800"/>
            <a:ext cx="4575175" cy="3430588"/>
          </a:xfrm>
          <a:ln/>
        </p:spPr>
      </p:sp>
      <p:sp>
        <p:nvSpPr>
          <p:cNvPr id="21507" name="Rectangle 3"/>
          <p:cNvSpPr>
            <a:spLocks noGrp="1" noChangeArrowheads="1"/>
          </p:cNvSpPr>
          <p:nvPr>
            <p:ph type="body" idx="1"/>
          </p:nvPr>
        </p:nvSpPr>
        <p:spPr>
          <a:xfrm>
            <a:off x="914400" y="4343400"/>
            <a:ext cx="5029200" cy="4114800"/>
          </a:xfrm>
          <a:noFill/>
          <a:ln/>
        </p:spPr>
        <p:txBody>
          <a:bodyPr/>
          <a:lstStyle/>
          <a:p>
            <a:pPr eaLnBrk="1" hangingPunct="1"/>
            <a:r>
              <a:rPr lang="en-US" smtClean="0"/>
              <a:t>This slide will explain why C3PR was created. Its emphasis will be operational rather than analytical, though some time may be spent explaining the enhanced research.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sure that users understand what an identifier is, and what a primary indicator is.</a:t>
            </a:r>
            <a:endParaRPr lang="en-US" dirty="0"/>
          </a:p>
        </p:txBody>
      </p:sp>
      <p:sp>
        <p:nvSpPr>
          <p:cNvPr id="4" name="Slide Number Placeholder 3"/>
          <p:cNvSpPr>
            <a:spLocks noGrp="1"/>
          </p:cNvSpPr>
          <p:nvPr>
            <p:ph type="sldNum" sz="quarter" idx="10"/>
          </p:nvPr>
        </p:nvSpPr>
        <p:spPr/>
        <p:txBody>
          <a:bodyPr/>
          <a:lstStyle/>
          <a:p>
            <a:pPr>
              <a:defRPr/>
            </a:pPr>
            <a:fld id="{404C9BCF-5277-4D65-8BD5-D5E1E2FF4B23}" type="slidenum">
              <a:rPr lang="en-US" smtClean="0"/>
              <a:pPr>
                <a:defRPr/>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ln/>
        </p:spPr>
      </p:sp>
      <p:sp>
        <p:nvSpPr>
          <p:cNvPr id="74754" name="Rectangle 3"/>
          <p:cNvSpPr>
            <a:spLocks noGrp="1" noChangeArrowheads="1"/>
          </p:cNvSpPr>
          <p:nvPr>
            <p:ph type="body" idx="1"/>
          </p:nvPr>
        </p:nvSpPr>
        <p:spPr>
          <a:noFill/>
          <a:ln/>
        </p:spPr>
        <p:txBody>
          <a:bodyPr/>
          <a:lstStyle/>
          <a:p>
            <a:r>
              <a:rPr lang="en-US" b="1" i="1" smtClean="0"/>
              <a:t>Point out that a investigator has to be created up front. Very important, if you get to this point without having created an investigator, all your work is lost!</a:t>
            </a:r>
          </a:p>
          <a:p>
            <a:r>
              <a:rPr lang="en-US" b="1" i="1" smtClean="0"/>
              <a:t>You can only add investigators specific to the site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p:spPr>
        <p:txBody>
          <a:bodyPr/>
          <a:lstStyle/>
          <a:p>
            <a:r>
              <a:rPr lang="en-US" b="1" i="1" dirty="0" smtClean="0"/>
              <a:t>Same warning about adding first and site specificity as investigators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noTextEdit="1"/>
          </p:cNvSpPr>
          <p:nvPr>
            <p:ph type="sldImg"/>
          </p:nvPr>
        </p:nvSpPr>
        <p:spPr>
          <a:ln/>
        </p:spPr>
      </p:sp>
      <p:sp>
        <p:nvSpPr>
          <p:cNvPr id="78850" name="Rectangle 3"/>
          <p:cNvSpPr>
            <a:spLocks noGrp="1" noChangeArrowheads="1"/>
          </p:cNvSpPr>
          <p:nvPr>
            <p:ph type="body" idx="1"/>
          </p:nvPr>
        </p:nvSpPr>
        <p:spPr>
          <a:noFill/>
          <a:ln/>
        </p:spPr>
        <p:txBody>
          <a:bodyPr/>
          <a:lstStyle/>
          <a:p>
            <a:r>
              <a:rPr lang="en-US" smtClean="0"/>
              <a:t>This screenshot shows that there is a way to add research staff, button on the bottome right corner.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ln/>
        </p:spPr>
      </p:sp>
      <p:sp>
        <p:nvSpPr>
          <p:cNvPr id="80898" name="Rectangle 3"/>
          <p:cNvSpPr>
            <a:spLocks noGrp="1" noChangeArrowheads="1"/>
          </p:cNvSpPr>
          <p:nvPr>
            <p:ph type="body" idx="1"/>
          </p:nvPr>
        </p:nvSpPr>
        <p:spPr>
          <a:noFill/>
          <a:ln/>
        </p:spPr>
        <p:txBody>
          <a:bodyPr/>
          <a:lstStyle/>
          <a:p>
            <a:r>
              <a:rPr lang="en-US" smtClean="0"/>
              <a:t>Threshold means the portion of accrual to be met for notification of accrual to a study.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a:ln/>
        </p:spPr>
      </p:sp>
      <p:sp>
        <p:nvSpPr>
          <p:cNvPr id="82946" name="Notes Placeholder 2"/>
          <p:cNvSpPr>
            <a:spLocks noGrp="1"/>
          </p:cNvSpPr>
          <p:nvPr>
            <p:ph type="body" idx="1"/>
          </p:nvPr>
        </p:nvSpPr>
        <p:spPr>
          <a:noFill/>
          <a:ln/>
        </p:spPr>
        <p:txBody>
          <a:bodyPr/>
          <a:lstStyle/>
          <a:p>
            <a:r>
              <a:rPr lang="en-US" smtClean="0"/>
              <a:t>This is the end, but you are not done….</a:t>
            </a:r>
          </a:p>
        </p:txBody>
      </p:sp>
      <p:sp>
        <p:nvSpPr>
          <p:cNvPr id="82947" name="Slide Number Placeholder 3"/>
          <p:cNvSpPr>
            <a:spLocks noGrp="1"/>
          </p:cNvSpPr>
          <p:nvPr>
            <p:ph type="sldNum" sz="quarter" idx="5"/>
          </p:nvPr>
        </p:nvSpPr>
        <p:spPr>
          <a:noFill/>
        </p:spPr>
        <p:txBody>
          <a:bodyPr/>
          <a:lstStyle/>
          <a:p>
            <a:fld id="{1D6D3AFC-429B-4DA8-953D-2B2231B9DA71}" type="slidenum">
              <a:rPr lang="en-US" smtClean="0"/>
              <a:pPr/>
              <a:t>37</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p:spPr>
        <p:txBody>
          <a:bodyPr/>
          <a:lstStyle/>
          <a:p>
            <a:r>
              <a:rPr lang="en-US" dirty="0" smtClean="0"/>
              <a:t>Once you scroll to the bottom, and click save or you can click on save and activate. </a:t>
            </a:r>
            <a:r>
              <a:rPr lang="en-US" dirty="0" smtClean="0"/>
              <a:t>You can save it with missing data, and then come back and edit and activate the trial</a:t>
            </a:r>
            <a:endParaRPr lang="en-US" dirty="0" smtClean="0"/>
          </a:p>
        </p:txBody>
      </p:sp>
      <p:sp>
        <p:nvSpPr>
          <p:cNvPr id="86019" name="Slide Number Placeholder 3"/>
          <p:cNvSpPr>
            <a:spLocks noGrp="1"/>
          </p:cNvSpPr>
          <p:nvPr>
            <p:ph type="sldNum" sz="quarter" idx="5"/>
          </p:nvPr>
        </p:nvSpPr>
        <p:spPr>
          <a:noFill/>
        </p:spPr>
        <p:txBody>
          <a:bodyPr/>
          <a:lstStyle/>
          <a:p>
            <a:fld id="{D95C4A60-80AB-459C-8307-069775241628}" type="slidenum">
              <a:rPr lang="en-US" smtClean="0"/>
              <a:pPr/>
              <a:t>39</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r>
              <a:rPr lang="en-US" smtClean="0"/>
              <a:t>Save and activate was chosen and now a confirmation is shown.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17C544D6-2057-4FFB-A079-3971120CEA65}" type="slidenum">
              <a:rPr lang="en-US" smtClean="0"/>
              <a:pPr/>
              <a:t>41</a:t>
            </a:fld>
            <a:endParaRPr lang="en-US" smtClean="0"/>
          </a:p>
        </p:txBody>
      </p:sp>
      <p:sp>
        <p:nvSpPr>
          <p:cNvPr id="88066" name="Rectangle 2"/>
          <p:cNvSpPr>
            <a:spLocks noGrp="1" noRot="1" noChangeAspect="1" noChangeArrowheads="1" noTextEdit="1"/>
          </p:cNvSpPr>
          <p:nvPr>
            <p:ph type="sldImg"/>
          </p:nvPr>
        </p:nvSpPr>
        <p:spPr>
          <a:xfrm>
            <a:off x="1141413" y="685800"/>
            <a:ext cx="4573587" cy="3430588"/>
          </a:xfrm>
          <a:ln/>
        </p:spPr>
      </p:sp>
      <p:sp>
        <p:nvSpPr>
          <p:cNvPr id="88067" name="Rectangle 3"/>
          <p:cNvSpPr>
            <a:spLocks noGrp="1" noChangeArrowheads="1"/>
          </p:cNvSpPr>
          <p:nvPr>
            <p:ph type="body" idx="1"/>
          </p:nvPr>
        </p:nvSpPr>
        <p:spPr>
          <a:xfrm>
            <a:off x="914400" y="4343400"/>
            <a:ext cx="5029200" cy="4114800"/>
          </a:xfrm>
          <a:noFill/>
          <a:ln/>
        </p:spPr>
        <p:txBody>
          <a:bodyPr/>
          <a:lstStyle/>
          <a:p>
            <a:pPr eaLnBrk="1" hangingPunct="1"/>
            <a:r>
              <a:rPr lang="en-US" smtClean="0"/>
              <a:t>How older trials and trials not controlled by the center are handled needs to be reviewed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p:spPr>
        <p:txBody>
          <a:bodyPr/>
          <a:lstStyle/>
          <a:p>
            <a:fld id="{BF226C11-572F-4098-B883-A4CD1436B7BF}" type="slidenum">
              <a:rPr lang="en-US" smtClean="0"/>
              <a:pPr/>
              <a:t>42</a:t>
            </a:fld>
            <a:endParaRPr lang="en-US" smtClean="0"/>
          </a:p>
        </p:txBody>
      </p:sp>
      <p:sp>
        <p:nvSpPr>
          <p:cNvPr id="90114" name="Rectangle 2"/>
          <p:cNvSpPr>
            <a:spLocks noGrp="1" noRot="1" noChangeAspect="1" noChangeArrowheads="1" noTextEdit="1"/>
          </p:cNvSpPr>
          <p:nvPr>
            <p:ph type="sldImg"/>
          </p:nvPr>
        </p:nvSpPr>
        <p:spPr>
          <a:xfrm>
            <a:off x="1141413" y="685800"/>
            <a:ext cx="4573587" cy="3430588"/>
          </a:xfrm>
          <a:ln/>
        </p:spPr>
      </p:sp>
      <p:sp>
        <p:nvSpPr>
          <p:cNvPr id="90115"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More content dependent upon final configuration options. Multiple screenshots should be inserted based on the final version.</a:t>
            </a:r>
          </a:p>
          <a:p>
            <a:pPr eaLnBrk="1" hangingPunct="1"/>
            <a:endParaRPr lang="en-US" dirty="0" smtClean="0"/>
          </a:p>
          <a:p>
            <a:pPr eaLnBrk="1" hangingPunct="1"/>
            <a:r>
              <a:rPr lang="en-US" i="1" dirty="0" smtClean="0"/>
              <a:t>Adding patients can be done by the registrar, C3PR </a:t>
            </a:r>
            <a:r>
              <a:rPr lang="en-US" i="1" dirty="0" smtClean="0"/>
              <a:t>administrator, </a:t>
            </a:r>
            <a:r>
              <a:rPr lang="en-US" i="1" dirty="0" smtClean="0"/>
              <a:t>site coordinator and registrar.</a:t>
            </a:r>
            <a:r>
              <a:rPr lang="en-US" dirty="0" smtClean="0"/>
              <a:t>  </a:t>
            </a:r>
            <a:r>
              <a:rPr lang="en-US" dirty="0" smtClean="0"/>
              <a:t>-</a:t>
            </a:r>
            <a:endParaRPr lang="en-US" b="1" u="sng" dirty="0" smtClean="0"/>
          </a:p>
          <a:p>
            <a:pPr eaLnBrk="1" hangingPunct="1"/>
            <a:r>
              <a:rPr lang="en-US" dirty="0" smtClean="0"/>
              <a:t>The decision to create a patient before or at the time of registration is probably related to time management. By creating a patient prior to registration, you will complete much of the work associated with registration as shown in the next screen shot. It will simplify the registration process.  It also makes the process of registering patients to multiple trials easier as the basic patient information has been entered and is used for all trials.  It is then just a matter of assigning the patient to different trials.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p:spPr>
        <p:txBody>
          <a:bodyPr/>
          <a:lstStyle/>
          <a:p>
            <a:fld id="{FE23E7E8-6C58-4934-9334-1B26BBC3BB97}" type="slidenum">
              <a:rPr lang="en-US" smtClean="0"/>
              <a:pPr/>
              <a:t>4</a:t>
            </a:fld>
            <a:endParaRPr lang="en-US" smtClean="0"/>
          </a:p>
        </p:txBody>
      </p:sp>
      <p:sp>
        <p:nvSpPr>
          <p:cNvPr id="23554" name="Rectangle 2"/>
          <p:cNvSpPr>
            <a:spLocks noGrp="1" noRot="1" noChangeAspect="1" noChangeArrowheads="1" noTextEdit="1"/>
          </p:cNvSpPr>
          <p:nvPr>
            <p:ph type="sldImg"/>
          </p:nvPr>
        </p:nvSpPr>
        <p:spPr>
          <a:xfrm>
            <a:off x="1139825" y="685800"/>
            <a:ext cx="4575175" cy="3430588"/>
          </a:xfrm>
          <a:ln/>
        </p:spPr>
      </p:sp>
      <p:sp>
        <p:nvSpPr>
          <p:cNvPr id="23555" name="Rectangle 3"/>
          <p:cNvSpPr>
            <a:spLocks noGrp="1" noChangeArrowheads="1"/>
          </p:cNvSpPr>
          <p:nvPr>
            <p:ph type="body" idx="1"/>
          </p:nvPr>
        </p:nvSpPr>
        <p:spPr>
          <a:xfrm>
            <a:off x="914400" y="4343400"/>
            <a:ext cx="5029200" cy="4114800"/>
          </a:xfrm>
          <a:noFill/>
          <a:ln/>
        </p:spPr>
        <p:txBody>
          <a:bodyPr/>
          <a:lstStyle/>
          <a:p>
            <a:pPr eaLnBrk="1" hangingPunct="1"/>
            <a:r>
              <a:rPr lang="en-US" smtClean="0"/>
              <a:t>Change username and password, and possibly public site.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the different terminology,</a:t>
            </a:r>
            <a:r>
              <a:rPr lang="en-US" baseline="0" dirty="0" smtClean="0"/>
              <a:t> patients, subjects, participants.</a:t>
            </a:r>
            <a:endParaRPr lang="en-US" dirty="0"/>
          </a:p>
        </p:txBody>
      </p:sp>
      <p:sp>
        <p:nvSpPr>
          <p:cNvPr id="4" name="Slide Number Placeholder 3"/>
          <p:cNvSpPr>
            <a:spLocks noGrp="1"/>
          </p:cNvSpPr>
          <p:nvPr>
            <p:ph type="sldNum" sz="quarter" idx="10"/>
          </p:nvPr>
        </p:nvSpPr>
        <p:spPr/>
        <p:txBody>
          <a:bodyPr/>
          <a:lstStyle/>
          <a:p>
            <a:pPr>
              <a:defRPr/>
            </a:pPr>
            <a:fld id="{404C9BCF-5277-4D65-8BD5-D5E1E2FF4B23}" type="slidenum">
              <a:rPr lang="en-US" smtClean="0"/>
              <a:pPr>
                <a:defRPr/>
              </a:pPr>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r>
              <a:rPr lang="en-US" smtClean="0"/>
              <a:t>As stated earlier, by completing this before the patient is registered, it can save some time since there is quite of bit of information to enter.</a:t>
            </a:r>
          </a:p>
          <a:p>
            <a:r>
              <a:rPr lang="en-US" smtClean="0"/>
              <a:t>Once you complete all of the fields, click on continue and a subject overview will be created.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r>
              <a:rPr lang="en-US" smtClean="0"/>
              <a:t>This is the bottom portion of the page.  Once reviewed for accuracy, then click on the save button at the bottom.  Note that there is an edit button to make changes/ corrections if needed before continuing.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p:spPr>
        <p:txBody>
          <a:bodyPr/>
          <a:lstStyle/>
          <a:p>
            <a:r>
              <a:rPr lang="en-US" smtClean="0"/>
              <a:t>This just shows that a subject has successfully been created.  I would suggest printing this out in order to make the search for subjects easier.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r>
              <a:rPr lang="en-US" smtClean="0"/>
              <a:t>As seen above, when selecting subjects, you have a choice to search for a subject or create a subject.  If you are absolutely sure the subject has never been created in c3PR, you can start the create subject.  However, if you are not certain if the subject has ever been created in c3PR for any trial, you would want to do a search first.</a:t>
            </a:r>
          </a:p>
          <a:p>
            <a:r>
              <a:rPr lang="en-US" smtClean="0"/>
              <a:t>You can start the search by selecting to search by either last name, first name, or identifier.  Last name was chosen above.  As seen, only 3 letters of the last name were entered and the subject appeared.  In order to review the subject summary, click on the selected subject’s name.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r>
              <a:rPr lang="en-US" smtClean="0"/>
              <a:t>This is bottom portion of the subject summary page.  Note at the bottom that you can edit this information or print.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939F64E9-B0C4-4B28-BCA1-86328813E974}" type="slidenum">
              <a:rPr lang="en-US" smtClean="0"/>
              <a:pPr/>
              <a:t>51</a:t>
            </a:fld>
            <a:endParaRPr lang="en-US" smtClean="0"/>
          </a:p>
        </p:txBody>
      </p:sp>
      <p:sp>
        <p:nvSpPr>
          <p:cNvPr id="94210" name="Rectangle 2"/>
          <p:cNvSpPr>
            <a:spLocks noGrp="1" noRot="1" noChangeAspect="1" noChangeArrowheads="1" noTextEdit="1"/>
          </p:cNvSpPr>
          <p:nvPr>
            <p:ph type="sldImg"/>
          </p:nvPr>
        </p:nvSpPr>
        <p:spPr>
          <a:xfrm>
            <a:off x="1141413" y="685800"/>
            <a:ext cx="4573587" cy="3430588"/>
          </a:xfrm>
          <a:ln/>
        </p:spPr>
      </p:sp>
      <p:sp>
        <p:nvSpPr>
          <p:cNvPr id="94211" name="Rectangle 3"/>
          <p:cNvSpPr>
            <a:spLocks noGrp="1" noChangeArrowheads="1"/>
          </p:cNvSpPr>
          <p:nvPr>
            <p:ph type="body" idx="1"/>
          </p:nvPr>
        </p:nvSpPr>
        <p:spPr>
          <a:xfrm>
            <a:off x="914400" y="4343400"/>
            <a:ext cx="5029200" cy="4114800"/>
          </a:xfrm>
          <a:noFill/>
          <a:ln/>
        </p:spPr>
        <p:txBody>
          <a:bodyPr/>
          <a:lstStyle/>
          <a:p>
            <a:pPr eaLnBrk="1" hangingPunct="1"/>
            <a:r>
              <a:rPr lang="en-US" dirty="0" smtClean="0"/>
              <a:t>Changes in the interface and workflow may make it possible to combing lesson 6 and 7</a:t>
            </a:r>
          </a:p>
          <a:p>
            <a:pPr eaLnBrk="1" hangingPunct="1"/>
            <a:endParaRPr lang="en-US" dirty="0" smtClean="0"/>
          </a:p>
          <a:p>
            <a:pPr eaLnBrk="1" hangingPunct="1"/>
            <a:r>
              <a:rPr lang="en-US" b="1" i="1" dirty="0" smtClean="0"/>
              <a:t>Associating patient with trials can be done by the registrar, </a:t>
            </a:r>
            <a:r>
              <a:rPr lang="en-US" b="1" i="1" dirty="0" smtClean="0"/>
              <a:t> </a:t>
            </a:r>
            <a:r>
              <a:rPr lang="en-US" b="1" i="1" dirty="0" smtClean="0"/>
              <a:t>c3PR administrator, and site coordinator.</a:t>
            </a:r>
            <a:r>
              <a:rPr lang="en-US" dirty="0" smtClean="0"/>
              <a:t> </a:t>
            </a:r>
            <a:endParaRPr lang="en-US" b="1" u="sng" dirty="0" smtClean="0"/>
          </a:p>
          <a:p>
            <a:pPr eaLnBrk="1" hangingPunct="1"/>
            <a:endParaRPr lang="en-US" dirty="0" smtClean="0"/>
          </a:p>
          <a:p>
            <a:pPr eaLnBrk="1" hangingPunct="1"/>
            <a:r>
              <a:rPr lang="en-US" dirty="0" smtClean="0"/>
              <a:t>Associating patients with trials has two purposes.  One is to register a patient to a trial and the other is to identify which trials the patient is already registered to.</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p:spPr>
        <p:txBody>
          <a:bodyPr/>
          <a:lstStyle/>
          <a:p>
            <a:r>
              <a:rPr lang="en-US" smtClean="0"/>
              <a:t>There are two options under registrations.  One is to search for a registration which associates patients with trials and the other is to create a registration which creates an association with a trial/trials.  As seen above, if registrations is chosen, then the search task is created.  Click on create registration to start a new registration.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1AD1E8C3-6369-4F8C-B80F-70BE906FE152}" type="slidenum">
              <a:rPr lang="en-US" smtClean="0"/>
              <a:pPr/>
              <a:t>5</a:t>
            </a:fld>
            <a:endParaRPr lang="en-US" smtClean="0"/>
          </a:p>
        </p:txBody>
      </p:sp>
      <p:sp>
        <p:nvSpPr>
          <p:cNvPr id="25602" name="Rectangle 2"/>
          <p:cNvSpPr>
            <a:spLocks noGrp="1" noRot="1" noChangeAspect="1" noChangeArrowheads="1" noTextEdit="1"/>
          </p:cNvSpPr>
          <p:nvPr>
            <p:ph type="sldImg"/>
          </p:nvPr>
        </p:nvSpPr>
        <p:spPr>
          <a:xfrm>
            <a:off x="1141413" y="685800"/>
            <a:ext cx="4573587" cy="3430588"/>
          </a:xfrm>
          <a:ln/>
        </p:spPr>
      </p:sp>
      <p:sp>
        <p:nvSpPr>
          <p:cNvPr id="25603" name="Rectangle 3"/>
          <p:cNvSpPr>
            <a:spLocks noGrp="1" noChangeArrowheads="1"/>
          </p:cNvSpPr>
          <p:nvPr>
            <p:ph type="body" idx="1"/>
          </p:nvPr>
        </p:nvSpPr>
        <p:spPr>
          <a:xfrm>
            <a:off x="914400" y="4343400"/>
            <a:ext cx="5029200" cy="4114800"/>
          </a:xfrm>
          <a:noFill/>
          <a:ln/>
        </p:spPr>
        <p:txBody>
          <a:bodyPr/>
          <a:lstStyle/>
          <a:p>
            <a:pPr eaLnBrk="1" hangingPunct="1">
              <a:lnSpc>
                <a:spcPct val="80000"/>
              </a:lnSpc>
            </a:pPr>
            <a:r>
              <a:rPr lang="en-US" sz="1000" smtClean="0"/>
              <a:t>Notes: Using SMART objectives </a:t>
            </a:r>
            <a:r>
              <a:rPr lang="en-US" sz="1000" u="sng" smtClean="0"/>
              <a:t>S</a:t>
            </a:r>
            <a:r>
              <a:rPr lang="en-US" sz="1000" smtClean="0"/>
              <a:t>pecific, </a:t>
            </a:r>
            <a:r>
              <a:rPr lang="en-US" sz="1000" u="sng" smtClean="0"/>
              <a:t>M</a:t>
            </a:r>
            <a:r>
              <a:rPr lang="en-US" sz="1000" smtClean="0"/>
              <a:t>easurable,  </a:t>
            </a:r>
            <a:r>
              <a:rPr lang="en-US" sz="1000" u="sng" smtClean="0"/>
              <a:t>A</a:t>
            </a:r>
            <a:r>
              <a:rPr lang="en-US" sz="1000" smtClean="0"/>
              <a:t>ttainable, </a:t>
            </a:r>
            <a:r>
              <a:rPr lang="en-US" sz="1000" u="sng" smtClean="0"/>
              <a:t>R</a:t>
            </a:r>
            <a:r>
              <a:rPr lang="en-US" sz="1000" smtClean="0"/>
              <a:t>elevant, </a:t>
            </a:r>
            <a:r>
              <a:rPr lang="en-US" sz="1000" u="sng" smtClean="0"/>
              <a:t>T</a:t>
            </a:r>
            <a:r>
              <a:rPr lang="en-US" sz="1000" smtClean="0"/>
              <a:t>estable objectives are important to the success of any training program especially ones designed for adult learners.  Some of the verbs used in writing SMART objectives are:</a:t>
            </a:r>
          </a:p>
          <a:p>
            <a:pPr eaLnBrk="1" hangingPunct="1">
              <a:lnSpc>
                <a:spcPct val="80000"/>
              </a:lnSpc>
            </a:pPr>
            <a:endParaRPr lang="en-US" sz="1000" smtClean="0"/>
          </a:p>
          <a:p>
            <a:pPr eaLnBrk="1" hangingPunct="1">
              <a:lnSpc>
                <a:spcPct val="80000"/>
              </a:lnSpc>
              <a:buFontTx/>
              <a:buChar char="•"/>
            </a:pPr>
            <a:r>
              <a:rPr lang="en-US" sz="1000" smtClean="0"/>
              <a:t>Compute</a:t>
            </a:r>
          </a:p>
          <a:p>
            <a:pPr eaLnBrk="1" hangingPunct="1">
              <a:lnSpc>
                <a:spcPct val="80000"/>
              </a:lnSpc>
              <a:buFontTx/>
              <a:buChar char="•"/>
            </a:pPr>
            <a:r>
              <a:rPr lang="en-US" sz="1000" smtClean="0"/>
              <a:t>Cover</a:t>
            </a:r>
          </a:p>
          <a:p>
            <a:pPr eaLnBrk="1" hangingPunct="1">
              <a:lnSpc>
                <a:spcPct val="80000"/>
              </a:lnSpc>
              <a:buFontTx/>
              <a:buChar char="•"/>
            </a:pPr>
            <a:r>
              <a:rPr lang="en-US" sz="1000" smtClean="0"/>
              <a:t>Demonstrate</a:t>
            </a:r>
          </a:p>
          <a:p>
            <a:pPr eaLnBrk="1" hangingPunct="1">
              <a:lnSpc>
                <a:spcPct val="80000"/>
              </a:lnSpc>
              <a:buFontTx/>
              <a:buChar char="•"/>
            </a:pPr>
            <a:r>
              <a:rPr lang="en-US" sz="1000" smtClean="0"/>
              <a:t>Describe</a:t>
            </a:r>
          </a:p>
          <a:p>
            <a:pPr eaLnBrk="1" hangingPunct="1">
              <a:lnSpc>
                <a:spcPct val="80000"/>
              </a:lnSpc>
              <a:buFontTx/>
              <a:buChar char="•"/>
            </a:pPr>
            <a:r>
              <a:rPr lang="en-US" sz="1000" smtClean="0"/>
              <a:t>Determine</a:t>
            </a:r>
          </a:p>
          <a:p>
            <a:pPr eaLnBrk="1" hangingPunct="1">
              <a:lnSpc>
                <a:spcPct val="80000"/>
              </a:lnSpc>
              <a:buFontTx/>
              <a:buChar char="•"/>
            </a:pPr>
            <a:r>
              <a:rPr lang="en-US" sz="1000" smtClean="0"/>
              <a:t>Distinguish</a:t>
            </a:r>
          </a:p>
          <a:p>
            <a:pPr eaLnBrk="1" hangingPunct="1">
              <a:lnSpc>
                <a:spcPct val="80000"/>
              </a:lnSpc>
              <a:buFontTx/>
              <a:buChar char="•"/>
            </a:pPr>
            <a:r>
              <a:rPr lang="en-US" sz="1000" smtClean="0"/>
              <a:t>Enter</a:t>
            </a:r>
          </a:p>
          <a:p>
            <a:pPr eaLnBrk="1" hangingPunct="1">
              <a:lnSpc>
                <a:spcPct val="80000"/>
              </a:lnSpc>
              <a:buFontTx/>
              <a:buChar char="•"/>
            </a:pPr>
            <a:r>
              <a:rPr lang="en-US" sz="1000" smtClean="0"/>
              <a:t>Establish</a:t>
            </a:r>
          </a:p>
          <a:p>
            <a:pPr eaLnBrk="1" hangingPunct="1">
              <a:lnSpc>
                <a:spcPct val="80000"/>
              </a:lnSpc>
              <a:buFontTx/>
              <a:buChar char="•"/>
            </a:pPr>
            <a:r>
              <a:rPr lang="en-US" sz="1000" smtClean="0"/>
              <a:t>Explain</a:t>
            </a:r>
          </a:p>
          <a:p>
            <a:pPr eaLnBrk="1" hangingPunct="1">
              <a:lnSpc>
                <a:spcPct val="80000"/>
              </a:lnSpc>
              <a:buFontTx/>
              <a:buChar char="•"/>
            </a:pPr>
            <a:r>
              <a:rPr lang="en-US" sz="1000" smtClean="0"/>
              <a:t>List</a:t>
            </a:r>
          </a:p>
          <a:p>
            <a:pPr eaLnBrk="1" hangingPunct="1">
              <a:lnSpc>
                <a:spcPct val="80000"/>
              </a:lnSpc>
              <a:buFontTx/>
              <a:buChar char="•"/>
            </a:pPr>
            <a:r>
              <a:rPr lang="en-US" sz="1000" smtClean="0"/>
              <a:t>Locate</a:t>
            </a:r>
          </a:p>
          <a:p>
            <a:pPr eaLnBrk="1" hangingPunct="1">
              <a:lnSpc>
                <a:spcPct val="80000"/>
              </a:lnSpc>
              <a:buFontTx/>
              <a:buChar char="•"/>
            </a:pPr>
            <a:r>
              <a:rPr lang="en-US" sz="1000" smtClean="0"/>
              <a:t>Practice</a:t>
            </a:r>
          </a:p>
          <a:p>
            <a:pPr eaLnBrk="1" hangingPunct="1">
              <a:lnSpc>
                <a:spcPct val="80000"/>
              </a:lnSpc>
              <a:buFontTx/>
              <a:buChar char="•"/>
            </a:pPr>
            <a:r>
              <a:rPr lang="en-US" sz="1000" smtClean="0"/>
              <a:t>Prepare</a:t>
            </a:r>
          </a:p>
          <a:p>
            <a:pPr eaLnBrk="1" hangingPunct="1">
              <a:lnSpc>
                <a:spcPct val="80000"/>
              </a:lnSpc>
              <a:buFontTx/>
              <a:buChar char="•"/>
            </a:pPr>
            <a:r>
              <a:rPr lang="en-US" sz="1000" smtClean="0"/>
              <a:t>Present</a:t>
            </a:r>
          </a:p>
          <a:p>
            <a:pPr eaLnBrk="1" hangingPunct="1">
              <a:lnSpc>
                <a:spcPct val="80000"/>
              </a:lnSpc>
              <a:buFontTx/>
              <a:buChar char="•"/>
            </a:pPr>
            <a:r>
              <a:rPr lang="en-US" sz="1000" smtClean="0"/>
              <a:t>Provide</a:t>
            </a:r>
          </a:p>
          <a:p>
            <a:pPr eaLnBrk="1" hangingPunct="1">
              <a:lnSpc>
                <a:spcPct val="80000"/>
              </a:lnSpc>
              <a:buFontTx/>
              <a:buChar char="•"/>
            </a:pPr>
            <a:r>
              <a:rPr lang="en-US" sz="1000" smtClean="0"/>
              <a:t>Show</a:t>
            </a:r>
          </a:p>
          <a:p>
            <a:pPr eaLnBrk="1" hangingPunct="1">
              <a:lnSpc>
                <a:spcPct val="80000"/>
              </a:lnSpc>
              <a:buFontTx/>
              <a:buChar char="•"/>
            </a:pPr>
            <a:r>
              <a:rPr lang="en-US" sz="1000" smtClean="0"/>
              <a:t>Use</a:t>
            </a:r>
          </a:p>
          <a:p>
            <a:pPr eaLnBrk="1" hangingPunct="1">
              <a:lnSpc>
                <a:spcPct val="80000"/>
              </a:lnSpc>
              <a:buFontTx/>
              <a:buChar char="•"/>
            </a:pPr>
            <a:r>
              <a:rPr lang="en-US" sz="1000" smtClean="0"/>
              <a:t>Locate</a:t>
            </a:r>
          </a:p>
          <a:p>
            <a:pPr eaLnBrk="1" hangingPunct="1">
              <a:lnSpc>
                <a:spcPct val="80000"/>
              </a:lnSpc>
              <a:buFontTx/>
              <a:buChar char="•"/>
            </a:pPr>
            <a:r>
              <a:rPr lang="en-US" sz="1000" smtClean="0"/>
              <a:t>Practice</a:t>
            </a:r>
          </a:p>
          <a:p>
            <a:pPr eaLnBrk="1" hangingPunct="1">
              <a:lnSpc>
                <a:spcPct val="80000"/>
              </a:lnSpc>
              <a:buFontTx/>
              <a:buChar char="•"/>
            </a:pPr>
            <a:r>
              <a:rPr lang="en-US" sz="1000" smtClean="0"/>
              <a:t>Prepare	</a:t>
            </a:r>
          </a:p>
          <a:p>
            <a:pPr eaLnBrk="1" hangingPunct="1">
              <a:lnSpc>
                <a:spcPct val="80000"/>
              </a:lnSpc>
            </a:pPr>
            <a:endParaRPr lang="en-US" sz="100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r>
              <a:rPr lang="en-US" smtClean="0"/>
              <a:t>As seen above, you create the registration by selecting the subject by last name, first name or identifier and select the study by identifier, short title, or status.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r>
              <a:rPr lang="en-US" smtClean="0"/>
              <a:t>The subject was selected by last name and the study was selected by short title. The search button created the subject and study.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dirty="0" smtClean="0"/>
              <a:t>If you click </a:t>
            </a:r>
            <a:r>
              <a:rPr lang="en-US" dirty="0" smtClean="0"/>
              <a:t>on </a:t>
            </a:r>
            <a:r>
              <a:rPr lang="en-US" dirty="0" smtClean="0"/>
              <a:t>the subject and study selected, you now have to select an epoch.  Then continue</a:t>
            </a:r>
            <a:r>
              <a:rPr lang="en-US" dirty="0" smtClean="0"/>
              <a:t>.</a:t>
            </a:r>
          </a:p>
          <a:p>
            <a:endParaRPr lang="en-US" dirty="0" smtClean="0"/>
          </a:p>
          <a:p>
            <a:r>
              <a:rPr lang="en-US" dirty="0" smtClean="0"/>
              <a:t>Note </a:t>
            </a:r>
            <a:r>
              <a:rPr lang="en-US" dirty="0" err="1" smtClean="0"/>
              <a:t>foldup</a:t>
            </a:r>
            <a:r>
              <a:rPr lang="en-US" dirty="0" smtClean="0"/>
              <a:t> of completed selections</a:t>
            </a: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smtClean="0"/>
              <a:t>A summary is listed and the enrollment details have to be completed.  Then continue.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smtClean="0"/>
              <a:t>A summary is listed again and the inclusion/exclusion criteria have to be completed.  Then continue.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p:spPr>
        <p:txBody>
          <a:bodyPr/>
          <a:lstStyle/>
          <a:p>
            <a:r>
              <a:rPr lang="en-US" smtClean="0"/>
              <a:t>Summary is listed and stratification information has to be completed.  This would not appear for a trial that does not have any stratification factors.  Then continue.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p:spPr>
        <p:txBody>
          <a:bodyPr/>
          <a:lstStyle/>
          <a:p>
            <a:r>
              <a:rPr lang="en-US" smtClean="0"/>
              <a:t>Summary continues to appear.  Arm selection has to be completed. Continue.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p:spPr>
        <p:txBody>
          <a:bodyPr/>
          <a:lstStyle/>
          <a:p>
            <a:r>
              <a:rPr lang="en-US" smtClean="0"/>
              <a:t>At last, all of the entered information is listed.  This needs to be reviewed carefully.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p:spPr>
        <p:txBody>
          <a:bodyPr/>
          <a:lstStyle/>
          <a:p>
            <a:r>
              <a:rPr lang="en-US" smtClean="0"/>
              <a:t>This screenshot is the bottom portion of the review and submit page.  Once everything is reviewed and is correct, click on register.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p:spPr>
        <p:txBody>
          <a:bodyPr/>
          <a:lstStyle/>
          <a:p>
            <a:r>
              <a:rPr lang="en-US" dirty="0" smtClean="0"/>
              <a:t>This page lets you know that a subject has been registered and to what study.   As the instructions read, you should print a copy of this for the subject’s study records.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05DC1545-CD20-448C-8E70-F3DF2AF7BAF1}" type="slidenum">
              <a:rPr lang="en-US" smtClean="0"/>
              <a:pPr/>
              <a:t>6</a:t>
            </a:fld>
            <a:endParaRPr lang="en-US" smtClean="0"/>
          </a:p>
        </p:txBody>
      </p:sp>
      <p:sp>
        <p:nvSpPr>
          <p:cNvPr id="27650" name="Rectangle 2"/>
          <p:cNvSpPr>
            <a:spLocks noGrp="1" noRot="1" noChangeAspect="1" noChangeArrowheads="1" noTextEdit="1"/>
          </p:cNvSpPr>
          <p:nvPr>
            <p:ph type="sldImg"/>
          </p:nvPr>
        </p:nvSpPr>
        <p:spPr>
          <a:xfrm>
            <a:off x="1141413" y="685800"/>
            <a:ext cx="4573587" cy="3430588"/>
          </a:xfrm>
          <a:ln/>
        </p:spPr>
      </p:sp>
      <p:sp>
        <p:nvSpPr>
          <p:cNvPr id="27651" name="Rectangle 3"/>
          <p:cNvSpPr>
            <a:spLocks noGrp="1" noChangeArrowheads="1"/>
          </p:cNvSpPr>
          <p:nvPr>
            <p:ph type="body" idx="1"/>
          </p:nvPr>
        </p:nvSpPr>
        <p:spPr>
          <a:xfrm>
            <a:off x="914400" y="4343400"/>
            <a:ext cx="5029200" cy="4114800"/>
          </a:xfrm>
          <a:noFill/>
          <a:ln/>
        </p:spPr>
        <p:txBody>
          <a:bodyPr/>
          <a:lstStyle/>
          <a:p>
            <a:pPr eaLnBrk="1" hangingPunct="1"/>
            <a:r>
              <a:rPr lang="en-US" smtClean="0"/>
              <a:t>In pre-use, mention must be made of variations in setup, that is, in some instances trials will be imported automatically, in others they will not.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p:spPr>
        <p:txBody>
          <a:bodyPr/>
          <a:lstStyle/>
          <a:p>
            <a:r>
              <a:rPr lang="en-US" i="1" dirty="0" smtClean="0"/>
              <a:t>In searching for a registration, you have to click on the search registration task.</a:t>
            </a:r>
          </a:p>
          <a:p>
            <a:r>
              <a:rPr lang="en-US" i="1" dirty="0" smtClean="0"/>
              <a:t>You can then search for a participant by subject, study, or registration identifier.  </a:t>
            </a:r>
          </a:p>
          <a:p>
            <a:r>
              <a:rPr lang="en-US" i="1" dirty="0" smtClean="0"/>
              <a:t>If searching by subject, you can search by last name, first name or identifier.  If searching by study, you can search by identifier or short title.  If searching by registration identifier.</a:t>
            </a:r>
            <a:r>
              <a:rPr lang="en-US" dirty="0" smtClean="0"/>
              <a:t> </a:t>
            </a:r>
            <a:endParaRPr lang="en-US" b="1" u="sng" dirty="0" smtClean="0"/>
          </a:p>
          <a:p>
            <a:r>
              <a:rPr lang="en-US" dirty="0" smtClean="0"/>
              <a:t>As seen above, the search was done by last name. </a:t>
            </a:r>
            <a:r>
              <a:rPr lang="en-US" dirty="0" smtClean="0"/>
              <a:t>You </a:t>
            </a:r>
            <a:r>
              <a:rPr lang="en-US" dirty="0" smtClean="0"/>
              <a:t>now hit the search button.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p:spPr>
        <p:txBody>
          <a:bodyPr/>
          <a:lstStyle/>
          <a:p>
            <a:r>
              <a:rPr lang="en-US" smtClean="0"/>
              <a:t>A list now appears of all the studies this participant is registered to.  You now know what trials this subject is associated with.  If you click on the information at the bottom of the screen, it will create an overview of this subject and the trials associated with.</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p:spPr>
        <p:txBody>
          <a:bodyPr/>
          <a:lstStyle/>
          <a:p>
            <a:r>
              <a:rPr lang="en-US" smtClean="0"/>
              <a:t>At this bottom of this page, there are options to print this or export.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p:spPr>
        <p:txBody>
          <a:bodyPr/>
          <a:lstStyle/>
          <a:p>
            <a:fld id="{827BB77E-1BA0-4304-A0DB-780F9DEE712E}" type="slidenum">
              <a:rPr lang="en-US" smtClean="0"/>
              <a:pPr/>
              <a:t>66</a:t>
            </a:fld>
            <a:endParaRPr lang="en-US" smtClean="0"/>
          </a:p>
        </p:txBody>
      </p:sp>
      <p:sp>
        <p:nvSpPr>
          <p:cNvPr id="107522" name="Rectangle 2"/>
          <p:cNvSpPr>
            <a:spLocks noGrp="1" noRot="1" noChangeAspect="1" noChangeArrowheads="1" noTextEdit="1"/>
          </p:cNvSpPr>
          <p:nvPr>
            <p:ph type="sldImg"/>
          </p:nvPr>
        </p:nvSpPr>
        <p:spPr>
          <a:xfrm>
            <a:off x="1141413" y="685800"/>
            <a:ext cx="4573587" cy="3430588"/>
          </a:xfrm>
          <a:ln/>
        </p:spPr>
      </p:sp>
      <p:sp>
        <p:nvSpPr>
          <p:cNvPr id="107523" name="Rectangle 3"/>
          <p:cNvSpPr>
            <a:spLocks noGrp="1" noChangeArrowheads="1"/>
          </p:cNvSpPr>
          <p:nvPr>
            <p:ph type="body" idx="1"/>
          </p:nvPr>
        </p:nvSpPr>
        <p:spPr>
          <a:xfrm>
            <a:off x="914400" y="4343400"/>
            <a:ext cx="5029200" cy="4114800"/>
          </a:xfrm>
          <a:noFill/>
          <a:ln/>
        </p:spPr>
        <p:txBody>
          <a:bodyPr/>
          <a:lstStyle/>
          <a:p>
            <a:pPr eaLnBrk="1" hangingPunct="1"/>
            <a:endParaRPr lang="en-US" dirty="0" smtClean="0"/>
          </a:p>
          <a:p>
            <a:pPr eaLnBrk="1" hangingPunct="1"/>
            <a:endParaRPr 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216319DB-808A-434B-9C29-8D210BD5FE7A}" type="slidenum">
              <a:rPr lang="en-US" smtClean="0"/>
              <a:pPr/>
              <a:t>67</a:t>
            </a:fld>
            <a:endParaRPr lang="en-US" smtClean="0"/>
          </a:p>
        </p:txBody>
      </p:sp>
      <p:sp>
        <p:nvSpPr>
          <p:cNvPr id="109570" name="Rectangle 2"/>
          <p:cNvSpPr>
            <a:spLocks noGrp="1" noRot="1" noChangeAspect="1" noChangeArrowheads="1" noTextEdit="1"/>
          </p:cNvSpPr>
          <p:nvPr>
            <p:ph type="sldImg"/>
          </p:nvPr>
        </p:nvSpPr>
        <p:spPr>
          <a:xfrm>
            <a:off x="1141413" y="685800"/>
            <a:ext cx="4573587" cy="3430588"/>
          </a:xfrm>
          <a:ln/>
        </p:spPr>
      </p:sp>
      <p:sp>
        <p:nvSpPr>
          <p:cNvPr id="109571" name="Rectangle 3"/>
          <p:cNvSpPr>
            <a:spLocks noGrp="1" noChangeArrowheads="1"/>
          </p:cNvSpPr>
          <p:nvPr>
            <p:ph type="body" idx="1"/>
          </p:nvPr>
        </p:nvSpPr>
        <p:spPr>
          <a:xfrm>
            <a:off x="914400" y="4343400"/>
            <a:ext cx="5029200" cy="4114800"/>
          </a:xfrm>
          <a:noFill/>
          <a:ln/>
        </p:spPr>
        <p:txBody>
          <a:bodyPr/>
          <a:lstStyle/>
          <a:p>
            <a:pPr eaLnBrk="1" hangingPunct="1"/>
            <a:r>
              <a:rPr lang="en-US" smtClean="0"/>
              <a:t>This will require feedback from all reviewers. What are things that people find unusual or confusing</a:t>
            </a:r>
          </a:p>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p:spPr>
        <p:txBody>
          <a:bodyPr/>
          <a:lstStyle/>
          <a:p>
            <a:fld id="{0B3CDED5-05E5-43F5-95EC-CC8DD1BF8E5B}" type="slidenum">
              <a:rPr lang="en-US" smtClean="0"/>
              <a:pPr/>
              <a:t>68</a:t>
            </a:fld>
            <a:endParaRPr lang="en-US" smtClean="0"/>
          </a:p>
        </p:txBody>
      </p:sp>
      <p:sp>
        <p:nvSpPr>
          <p:cNvPr id="111618" name="Rectangle 2"/>
          <p:cNvSpPr>
            <a:spLocks noGrp="1" noRot="1" noChangeAspect="1" noChangeArrowheads="1" noTextEdit="1"/>
          </p:cNvSpPr>
          <p:nvPr>
            <p:ph type="sldImg"/>
          </p:nvPr>
        </p:nvSpPr>
        <p:spPr>
          <a:xfrm>
            <a:off x="1141413" y="685800"/>
            <a:ext cx="4573587" cy="3430588"/>
          </a:xfrm>
          <a:ln/>
        </p:spPr>
      </p:sp>
      <p:sp>
        <p:nvSpPr>
          <p:cNvPr id="111619"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580349DA-1ABA-44FF-A658-D6399DAD2E28}" type="slidenum">
              <a:rPr lang="en-US" smtClean="0"/>
              <a:pPr/>
              <a:t>69</a:t>
            </a:fld>
            <a:endParaRPr lang="en-US" smtClean="0"/>
          </a:p>
        </p:txBody>
      </p:sp>
      <p:sp>
        <p:nvSpPr>
          <p:cNvPr id="113666" name="Rectangle 2"/>
          <p:cNvSpPr>
            <a:spLocks noGrp="1" noRot="1" noChangeAspect="1" noChangeArrowheads="1" noTextEdit="1"/>
          </p:cNvSpPr>
          <p:nvPr>
            <p:ph type="sldImg"/>
          </p:nvPr>
        </p:nvSpPr>
        <p:spPr>
          <a:xfrm>
            <a:off x="1141413" y="685800"/>
            <a:ext cx="4573587" cy="3430588"/>
          </a:xfrm>
          <a:ln/>
        </p:spPr>
      </p:sp>
      <p:sp>
        <p:nvSpPr>
          <p:cNvPr id="113667" name="Rectangle 3"/>
          <p:cNvSpPr>
            <a:spLocks noGrp="1" noChangeArrowheads="1"/>
          </p:cNvSpPr>
          <p:nvPr>
            <p:ph type="body" idx="1"/>
          </p:nvPr>
        </p:nvSpPr>
        <p:spPr>
          <a:xfrm>
            <a:off x="914400" y="4343400"/>
            <a:ext cx="5029200" cy="4114800"/>
          </a:xfrm>
          <a:noFill/>
          <a:ln/>
        </p:spPr>
        <p:txBody>
          <a:bodyPr/>
          <a:lstStyle/>
          <a:p>
            <a:pPr eaLnBrk="1" hangingPunct="1"/>
            <a:endParaRPr 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p:spPr>
        <p:txBody>
          <a:bodyPr/>
          <a:lstStyle/>
          <a:p>
            <a:fld id="{DC13A601-59FF-43EC-A26A-592C2FB490FF}" type="slidenum">
              <a:rPr lang="en-US" smtClean="0"/>
              <a:pPr/>
              <a:t>70</a:t>
            </a:fld>
            <a:endParaRPr lang="en-US" smtClean="0"/>
          </a:p>
        </p:txBody>
      </p:sp>
      <p:sp>
        <p:nvSpPr>
          <p:cNvPr id="115714" name="Rectangle 2"/>
          <p:cNvSpPr>
            <a:spLocks noGrp="1" noRot="1" noChangeAspect="1" noChangeArrowheads="1" noTextEdit="1"/>
          </p:cNvSpPr>
          <p:nvPr>
            <p:ph type="sldImg"/>
          </p:nvPr>
        </p:nvSpPr>
        <p:spPr>
          <a:xfrm>
            <a:off x="1141413" y="685800"/>
            <a:ext cx="4573587" cy="3430588"/>
          </a:xfrm>
          <a:ln/>
        </p:spPr>
      </p:sp>
      <p:sp>
        <p:nvSpPr>
          <p:cNvPr id="115715" name="Rectangle 3"/>
          <p:cNvSpPr>
            <a:spLocks noGrp="1" noChangeArrowheads="1"/>
          </p:cNvSpPr>
          <p:nvPr>
            <p:ph type="body" idx="1"/>
          </p:nvPr>
        </p:nvSpPr>
        <p:spPr>
          <a:xfrm>
            <a:off x="914400" y="4343400"/>
            <a:ext cx="5029200" cy="4114800"/>
          </a:xfrm>
          <a:noFill/>
          <a:ln/>
        </p:spPr>
        <p:txBody>
          <a:bodyPr/>
          <a:lstStyle/>
          <a:p>
            <a:pPr eaLnBrk="1" hangingPunct="1"/>
            <a:r>
              <a:rPr lang="en-US" smtClean="0"/>
              <a:t>Simply allow questions</a:t>
            </a:r>
          </a:p>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a:ln/>
        </p:spPr>
      </p:sp>
      <p:sp>
        <p:nvSpPr>
          <p:cNvPr id="117762" name="Notes Placeholder 2"/>
          <p:cNvSpPr>
            <a:spLocks noGrp="1"/>
          </p:cNvSpPr>
          <p:nvPr>
            <p:ph type="body" idx="1"/>
          </p:nvPr>
        </p:nvSpPr>
        <p:spPr>
          <a:noFill/>
          <a:ln/>
        </p:spPr>
        <p:txBody>
          <a:bodyPr/>
          <a:lstStyle/>
          <a:p>
            <a:pPr eaLnBrk="1" hangingPunct="1"/>
            <a:r>
              <a:rPr lang="en-US" smtClean="0"/>
              <a:t>Reiterate online site?</a:t>
            </a:r>
          </a:p>
        </p:txBody>
      </p:sp>
      <p:sp>
        <p:nvSpPr>
          <p:cNvPr id="117763" name="Slide Number Placeholder 3"/>
          <p:cNvSpPr>
            <a:spLocks noGrp="1"/>
          </p:cNvSpPr>
          <p:nvPr>
            <p:ph type="sldNum" sz="quarter" idx="5"/>
          </p:nvPr>
        </p:nvSpPr>
        <p:spPr>
          <a:noFill/>
        </p:spPr>
        <p:txBody>
          <a:bodyPr/>
          <a:lstStyle/>
          <a:p>
            <a:fld id="{1615E2C0-B6D5-4B0D-A172-1FA20275993F}" type="slidenum">
              <a:rPr lang="en-US" smtClean="0"/>
              <a:pPr/>
              <a:t>71</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a:ln/>
        </p:spPr>
      </p:sp>
      <p:sp>
        <p:nvSpPr>
          <p:cNvPr id="119810" name="Notes Placeholder 2"/>
          <p:cNvSpPr>
            <a:spLocks noGrp="1"/>
          </p:cNvSpPr>
          <p:nvPr>
            <p:ph type="body" idx="1"/>
          </p:nvPr>
        </p:nvSpPr>
        <p:spPr>
          <a:noFill/>
          <a:ln/>
        </p:spPr>
        <p:txBody>
          <a:bodyPr/>
          <a:lstStyle/>
          <a:p>
            <a:pPr eaLnBrk="1" hangingPunct="1"/>
            <a:endParaRPr lang="en-US" smtClean="0"/>
          </a:p>
        </p:txBody>
      </p:sp>
      <p:sp>
        <p:nvSpPr>
          <p:cNvPr id="119811" name="Slide Number Placeholder 3"/>
          <p:cNvSpPr>
            <a:spLocks noGrp="1"/>
          </p:cNvSpPr>
          <p:nvPr>
            <p:ph type="sldNum" sz="quarter" idx="5"/>
          </p:nvPr>
        </p:nvSpPr>
        <p:spPr>
          <a:noFill/>
        </p:spPr>
        <p:txBody>
          <a:bodyPr/>
          <a:lstStyle/>
          <a:p>
            <a:fld id="{E38E73A2-A236-4D93-8673-671409B1807D}" type="slidenum">
              <a:rPr lang="en-US" smtClean="0"/>
              <a:pPr/>
              <a:t>72</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9E19BB11-070A-4D74-BC29-9B5CCA002622}" type="slidenum">
              <a:rPr lang="en-US" smtClean="0"/>
              <a:pPr/>
              <a:t>7</a:t>
            </a:fld>
            <a:endParaRPr lang="en-US" smtClean="0"/>
          </a:p>
        </p:txBody>
      </p:sp>
      <p:sp>
        <p:nvSpPr>
          <p:cNvPr id="29698" name="Rectangle 2"/>
          <p:cNvSpPr>
            <a:spLocks noGrp="1" noRot="1" noChangeAspect="1" noChangeArrowheads="1" noTextEdit="1"/>
          </p:cNvSpPr>
          <p:nvPr>
            <p:ph type="sldImg"/>
          </p:nvPr>
        </p:nvSpPr>
        <p:spPr>
          <a:xfrm>
            <a:off x="1141413" y="685800"/>
            <a:ext cx="4573587" cy="3430588"/>
          </a:xfrm>
          <a:ln/>
        </p:spPr>
      </p:sp>
      <p:sp>
        <p:nvSpPr>
          <p:cNvPr id="29699" name="Rectangle 3"/>
          <p:cNvSpPr>
            <a:spLocks noGrp="1" noChangeArrowheads="1"/>
          </p:cNvSpPr>
          <p:nvPr>
            <p:ph type="body" idx="1"/>
          </p:nvPr>
        </p:nvSpPr>
        <p:spPr>
          <a:xfrm>
            <a:off x="914400" y="4343400"/>
            <a:ext cx="5029200" cy="4114800"/>
          </a:xfrm>
          <a:noFill/>
          <a:ln/>
        </p:spPr>
        <p:txBody>
          <a:bodyPr/>
          <a:lstStyle/>
          <a:p>
            <a:pPr eaLnBrk="1" hangingPunct="1"/>
            <a:r>
              <a:rPr lang="en-US" smtClean="0"/>
              <a:t>More content dependent upon final configuration options.</a:t>
            </a:r>
          </a:p>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B43FA132-C056-482E-A9BF-4176AE3D8F2F}" type="slidenum">
              <a:rPr lang="en-US" smtClean="0"/>
              <a:pPr/>
              <a:t>8</a:t>
            </a:fld>
            <a:endParaRPr lang="en-US" smtClean="0"/>
          </a:p>
        </p:txBody>
      </p:sp>
      <p:sp>
        <p:nvSpPr>
          <p:cNvPr id="31746" name="Rectangle 2"/>
          <p:cNvSpPr>
            <a:spLocks noGrp="1" noRot="1" noChangeAspect="1" noChangeArrowheads="1" noTextEdit="1"/>
          </p:cNvSpPr>
          <p:nvPr>
            <p:ph type="sldImg"/>
          </p:nvPr>
        </p:nvSpPr>
        <p:spPr>
          <a:xfrm>
            <a:off x="1141413" y="685800"/>
            <a:ext cx="4573587" cy="3430588"/>
          </a:xfrm>
          <a:ln/>
        </p:spPr>
      </p:sp>
      <p:sp>
        <p:nvSpPr>
          <p:cNvPr id="31747" name="Rectangle 3"/>
          <p:cNvSpPr>
            <a:spLocks noGrp="1" noChangeArrowheads="1"/>
          </p:cNvSpPr>
          <p:nvPr>
            <p:ph type="body" idx="1"/>
          </p:nvPr>
        </p:nvSpPr>
        <p:spPr>
          <a:xfrm>
            <a:off x="914400" y="4343400"/>
            <a:ext cx="5029200" cy="4114800"/>
          </a:xfrm>
          <a:noFill/>
          <a:ln/>
        </p:spPr>
        <p:txBody>
          <a:bodyPr/>
          <a:lstStyle/>
          <a:p>
            <a:pPr eaLnBrk="1" hangingPunct="1"/>
            <a:r>
              <a:rPr lang="en-US" smtClean="0"/>
              <a:t>Resources available for which setup option may or may not be recognized by the end users.</a:t>
            </a:r>
          </a:p>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91E99830-E9E3-45CE-B1F8-73E9DC25A010}" type="slidenum">
              <a:rPr lang="en-US" smtClean="0"/>
              <a:pPr/>
              <a:t>9</a:t>
            </a:fld>
            <a:endParaRPr lang="en-US" smtClean="0"/>
          </a:p>
        </p:txBody>
      </p:sp>
      <p:sp>
        <p:nvSpPr>
          <p:cNvPr id="33794" name="Rectangle 2"/>
          <p:cNvSpPr>
            <a:spLocks noGrp="1" noRot="1" noChangeAspect="1" noChangeArrowheads="1" noTextEdit="1"/>
          </p:cNvSpPr>
          <p:nvPr>
            <p:ph type="sldImg"/>
          </p:nvPr>
        </p:nvSpPr>
        <p:spPr>
          <a:xfrm>
            <a:off x="1141413" y="685800"/>
            <a:ext cx="4573587" cy="3430588"/>
          </a:xfrm>
          <a:ln/>
        </p:spPr>
      </p:sp>
      <p:sp>
        <p:nvSpPr>
          <p:cNvPr id="33795" name="Rectangle 3"/>
          <p:cNvSpPr>
            <a:spLocks noGrp="1" noChangeArrowheads="1"/>
          </p:cNvSpPr>
          <p:nvPr>
            <p:ph type="body" idx="1"/>
          </p:nvPr>
        </p:nvSpPr>
        <p:spPr>
          <a:xfrm>
            <a:off x="914400" y="4343400"/>
            <a:ext cx="5029200" cy="4114800"/>
          </a:xfrm>
          <a:noFill/>
          <a:ln/>
        </p:spPr>
        <p:txBody>
          <a:bodyPr/>
          <a:lstStyle/>
          <a:p>
            <a:pPr eaLnBrk="1" hangingPunct="1"/>
            <a:r>
              <a:rPr lang="en-US" smtClean="0"/>
              <a:t>More content dependent upon final configuration options. Add screenshots</a:t>
            </a:r>
          </a:p>
          <a:p>
            <a:pPr eaLnBrk="1" hangingPunct="1"/>
            <a:endParaRPr lang="en-US" smtClean="0"/>
          </a:p>
          <a:p>
            <a:pPr eaLnBrk="1" hangingPunct="1"/>
            <a:r>
              <a:rPr lang="en-US" smtClean="0"/>
              <a:t>This first screenshot is the basic/beginning layout for C3PR. There are the different task categories at the top and the search shows how to search for studies as studies is in white at the top.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caBIG_updated_logo"/>
          <p:cNvPicPr>
            <a:picLocks noChangeAspect="1" noChangeArrowheads="1"/>
          </p:cNvPicPr>
          <p:nvPr userDrawn="1"/>
        </p:nvPicPr>
        <p:blipFill>
          <a:blip r:embed="rId2"/>
          <a:srcRect/>
          <a:stretch>
            <a:fillRect/>
          </a:stretch>
        </p:blipFill>
        <p:spPr bwMode="auto">
          <a:xfrm>
            <a:off x="1123950" y="152400"/>
            <a:ext cx="7029450" cy="428625"/>
          </a:xfrm>
          <a:prstGeom prst="rect">
            <a:avLst/>
          </a:prstGeom>
          <a:noFill/>
          <a:ln w="9525">
            <a:noFill/>
            <a:miter lim="800000"/>
            <a:headEnd/>
            <a:tailEnd/>
          </a:ln>
        </p:spPr>
      </p:pic>
      <p:sp>
        <p:nvSpPr>
          <p:cNvPr id="96259" name="Rectangle 3"/>
          <p:cNvSpPr>
            <a:spLocks noGrp="1" noChangeArrowheads="1"/>
          </p:cNvSpPr>
          <p:nvPr>
            <p:ph type="ctrTitle"/>
          </p:nvPr>
        </p:nvSpPr>
        <p:spPr>
          <a:xfrm>
            <a:off x="685800" y="2130425"/>
            <a:ext cx="7772400" cy="1470025"/>
          </a:xfrm>
        </p:spPr>
        <p:txBody>
          <a:bodyPr/>
          <a:lstStyle>
            <a:lvl1pPr algn="ctr">
              <a:defRPr/>
            </a:lvl1pPr>
          </a:lstStyle>
          <a:p>
            <a:r>
              <a:rPr lang="en-US"/>
              <a:t>Click to edit Master title style</a:t>
            </a:r>
          </a:p>
        </p:txBody>
      </p:sp>
      <p:sp>
        <p:nvSpPr>
          <p:cNvPr id="96260" name="Rectangle 4"/>
          <p:cNvSpPr>
            <a:spLocks noGrp="1" noChangeArrowheads="1"/>
          </p:cNvSpPr>
          <p:nvPr>
            <p:ph type="subTitle" idx="1"/>
          </p:nvPr>
        </p:nvSpPr>
        <p:spPr>
          <a:xfrm>
            <a:off x="1371600" y="3886200"/>
            <a:ext cx="6400800" cy="1752600"/>
          </a:xfrm>
        </p:spPr>
        <p:txBody>
          <a:bodyPr/>
          <a:lstStyle>
            <a:lvl1pPr marL="0" indent="0" algn="ctr">
              <a:buFontTx/>
              <a:buNone/>
              <a:defRPr sz="2000"/>
            </a:lvl1pPr>
          </a:lstStyle>
          <a:p>
            <a:r>
              <a:rPr lang="en-US"/>
              <a:t>Click to edit Master subtitle style</a:t>
            </a:r>
          </a:p>
        </p:txBody>
      </p:sp>
      <p:sp>
        <p:nvSpPr>
          <p:cNvPr id="5"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6" name="Rectangle 6"/>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7" name="Rectangle 7"/>
          <p:cNvSpPr>
            <a:spLocks noGrp="1" noChangeArrowheads="1"/>
          </p:cNvSpPr>
          <p:nvPr>
            <p:ph type="sldNum" sz="quarter" idx="12"/>
          </p:nvPr>
        </p:nvSpPr>
        <p:spPr>
          <a:xfrm>
            <a:off x="6553200" y="6245225"/>
            <a:ext cx="2133600" cy="476250"/>
          </a:xfrm>
        </p:spPr>
        <p:txBody>
          <a:bodyPr/>
          <a:lstStyle>
            <a:lvl1pPr>
              <a:defRPr/>
            </a:lvl1pPr>
          </a:lstStyle>
          <a:p>
            <a:pPr>
              <a:defRPr/>
            </a:pPr>
            <a:fld id="{7DE94D41-5BCC-4AB3-88C5-F9A05901B19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291CAB6B-5E08-484D-87EE-7A596B82BD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81000"/>
            <a:ext cx="20955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81000"/>
            <a:ext cx="61341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837BA42D-AC07-45B1-B013-591D93ECA48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6556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88AE7DE9-9753-49E7-A069-376008C2E2D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BA018BD1-D987-4074-822D-5517384D08E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D8534B8A-8F04-42B0-A968-C65CFA97D80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C45F99F9-32F0-4AD0-9B60-CC433367A68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EAC45172-3592-4C4C-BEB7-BBA395AC586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52F92A48-812B-42C8-B0E5-4C548AFEBA3C}"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3003E0CD-DEC8-4B90-9111-A8849365A50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91779426-D5AE-4287-B2E5-4CDC0C3F4EC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CF8673A-1D4A-4B54-A809-516AAB2A63F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4800" y="381000"/>
            <a:ext cx="82296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4"/>
          <p:cNvSpPr>
            <a:spLocks noGrp="1" noChangeArrowheads="1"/>
          </p:cNvSpPr>
          <p:nvPr>
            <p:ph type="body" idx="1"/>
          </p:nvPr>
        </p:nvSpPr>
        <p:spPr bwMode="auto">
          <a:xfrm>
            <a:off x="457200" y="1600200"/>
            <a:ext cx="8229600"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237" name="Rectangle 5"/>
          <p:cNvSpPr>
            <a:spLocks noGrp="1" noChangeArrowheads="1"/>
          </p:cNvSpPr>
          <p:nvPr>
            <p:ph type="ftr" sz="quarter" idx="3"/>
          </p:nvPr>
        </p:nvSpPr>
        <p:spPr bwMode="auto">
          <a:xfrm>
            <a:off x="3124200" y="60769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95238" name="Rectangle 6"/>
          <p:cNvSpPr>
            <a:spLocks noGrp="1" noChangeArrowheads="1"/>
          </p:cNvSpPr>
          <p:nvPr>
            <p:ph type="sldNum" sz="quarter" idx="4"/>
          </p:nvPr>
        </p:nvSpPr>
        <p:spPr bwMode="auto">
          <a:xfrm>
            <a:off x="6553200" y="60769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73CC226E-D48D-4CAA-A802-2000DED0B659}" type="slidenum">
              <a:rPr lang="en-US"/>
              <a:pPr>
                <a:defRPr/>
              </a:pPr>
              <a:t>‹#›</a:t>
            </a:fld>
            <a:endParaRPr lang="en-US"/>
          </a:p>
        </p:txBody>
      </p:sp>
      <p:sp>
        <p:nvSpPr>
          <p:cNvPr id="95239" name="Line 7"/>
          <p:cNvSpPr>
            <a:spLocks noChangeShapeType="1"/>
          </p:cNvSpPr>
          <p:nvPr userDrawn="1"/>
        </p:nvSpPr>
        <p:spPr bwMode="auto">
          <a:xfrm>
            <a:off x="0" y="1219200"/>
            <a:ext cx="9144000" cy="0"/>
          </a:xfrm>
          <a:prstGeom prst="line">
            <a:avLst/>
          </a:prstGeom>
          <a:noFill/>
          <a:ln w="28575">
            <a:solidFill>
              <a:schemeClr val="tx1"/>
            </a:solidFill>
            <a:round/>
            <a:headEnd/>
            <a:tailEnd/>
          </a:ln>
          <a:effectLst/>
        </p:spPr>
        <p:txBody>
          <a:bodyPr>
            <a:spAutoFit/>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4" r:id="rId1"/>
    <p:sldLayoutId id="2147483663" r:id="rId2"/>
    <p:sldLayoutId id="2147483662" r:id="rId3"/>
    <p:sldLayoutId id="2147483661" r:id="rId4"/>
    <p:sldLayoutId id="2147483660" r:id="rId5"/>
    <p:sldLayoutId id="2147483659" r:id="rId6"/>
    <p:sldLayoutId id="2147483658" r:id="rId7"/>
    <p:sldLayoutId id="2147483657" r:id="rId8"/>
    <p:sldLayoutId id="2147483656" r:id="rId9"/>
    <p:sldLayoutId id="2147483655" r:id="rId10"/>
    <p:sldLayoutId id="2147483654" r:id="rId11"/>
    <p:sldLayoutId id="2147483653" r:id="rId12"/>
  </p:sldLayoutIdLst>
  <p:txStyles>
    <p:titleStyle>
      <a:lvl1pPr algn="l" rtl="0" eaLnBrk="0" fontAlgn="base" hangingPunct="0">
        <a:spcBef>
          <a:spcPct val="0"/>
        </a:spcBef>
        <a:spcAft>
          <a:spcPct val="0"/>
        </a:spcAft>
        <a:defRPr sz="3400">
          <a:solidFill>
            <a:srgbClr val="333399"/>
          </a:solidFill>
          <a:latin typeface="+mj-lt"/>
          <a:ea typeface="+mj-ea"/>
          <a:cs typeface="+mj-cs"/>
        </a:defRPr>
      </a:lvl1pPr>
      <a:lvl2pPr algn="l" rtl="0" eaLnBrk="0" fontAlgn="base" hangingPunct="0">
        <a:spcBef>
          <a:spcPct val="0"/>
        </a:spcBef>
        <a:spcAft>
          <a:spcPct val="0"/>
        </a:spcAft>
        <a:defRPr sz="3400">
          <a:solidFill>
            <a:srgbClr val="333399"/>
          </a:solidFill>
          <a:latin typeface="Arial" charset="0"/>
        </a:defRPr>
      </a:lvl2pPr>
      <a:lvl3pPr algn="l" rtl="0" eaLnBrk="0" fontAlgn="base" hangingPunct="0">
        <a:spcBef>
          <a:spcPct val="0"/>
        </a:spcBef>
        <a:spcAft>
          <a:spcPct val="0"/>
        </a:spcAft>
        <a:defRPr sz="3400">
          <a:solidFill>
            <a:srgbClr val="333399"/>
          </a:solidFill>
          <a:latin typeface="Arial" charset="0"/>
        </a:defRPr>
      </a:lvl3pPr>
      <a:lvl4pPr algn="l" rtl="0" eaLnBrk="0" fontAlgn="base" hangingPunct="0">
        <a:spcBef>
          <a:spcPct val="0"/>
        </a:spcBef>
        <a:spcAft>
          <a:spcPct val="0"/>
        </a:spcAft>
        <a:defRPr sz="3400">
          <a:solidFill>
            <a:srgbClr val="333399"/>
          </a:solidFill>
          <a:latin typeface="Arial" charset="0"/>
        </a:defRPr>
      </a:lvl4pPr>
      <a:lvl5pPr algn="l" rtl="0" eaLnBrk="0" fontAlgn="base" hangingPunct="0">
        <a:spcBef>
          <a:spcPct val="0"/>
        </a:spcBef>
        <a:spcAft>
          <a:spcPct val="0"/>
        </a:spcAft>
        <a:defRPr sz="3400">
          <a:solidFill>
            <a:srgbClr val="333399"/>
          </a:solidFill>
          <a:latin typeface="Arial" charset="0"/>
        </a:defRPr>
      </a:lvl5pPr>
      <a:lvl6pPr marL="457200" algn="l" rtl="0" fontAlgn="base">
        <a:spcBef>
          <a:spcPct val="0"/>
        </a:spcBef>
        <a:spcAft>
          <a:spcPct val="0"/>
        </a:spcAft>
        <a:defRPr sz="3400">
          <a:solidFill>
            <a:srgbClr val="333399"/>
          </a:solidFill>
          <a:latin typeface="Arial" charset="0"/>
        </a:defRPr>
      </a:lvl6pPr>
      <a:lvl7pPr marL="914400" algn="l" rtl="0" fontAlgn="base">
        <a:spcBef>
          <a:spcPct val="0"/>
        </a:spcBef>
        <a:spcAft>
          <a:spcPct val="0"/>
        </a:spcAft>
        <a:defRPr sz="3400">
          <a:solidFill>
            <a:srgbClr val="333399"/>
          </a:solidFill>
          <a:latin typeface="Arial" charset="0"/>
        </a:defRPr>
      </a:lvl7pPr>
      <a:lvl8pPr marL="1371600" algn="l" rtl="0" fontAlgn="base">
        <a:spcBef>
          <a:spcPct val="0"/>
        </a:spcBef>
        <a:spcAft>
          <a:spcPct val="0"/>
        </a:spcAft>
        <a:defRPr sz="3400">
          <a:solidFill>
            <a:srgbClr val="333399"/>
          </a:solidFill>
          <a:latin typeface="Arial" charset="0"/>
        </a:defRPr>
      </a:lvl8pPr>
      <a:lvl9pPr marL="1828800" algn="l" rtl="0" fontAlgn="base">
        <a:spcBef>
          <a:spcPct val="0"/>
        </a:spcBef>
        <a:spcAft>
          <a:spcPct val="0"/>
        </a:spcAft>
        <a:defRPr sz="3400">
          <a:solidFill>
            <a:srgbClr val="333399"/>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bdev1000.semanticbits.com:8031/caaers/public/log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a:off x="914400" y="1447800"/>
            <a:ext cx="7315200" cy="1257300"/>
          </a:xfrm>
          <a:prstGeom prst="rect">
            <a:avLst/>
          </a:prstGeom>
          <a:noFill/>
          <a:ln w="9525">
            <a:noFill/>
            <a:miter lim="800000"/>
            <a:headEnd/>
            <a:tailEnd/>
          </a:ln>
        </p:spPr>
        <p:txBody>
          <a:bodyPr lIns="0" tIns="0" rIns="0" bIns="0" anchor="b"/>
          <a:lstStyle/>
          <a:p>
            <a:pPr algn="ctr"/>
            <a:r>
              <a:rPr lang="en-US" sz="3800">
                <a:solidFill>
                  <a:srgbClr val="333399"/>
                </a:solidFill>
              </a:rPr>
              <a:t>C3PR v2 Overview</a:t>
            </a:r>
          </a:p>
        </p:txBody>
      </p:sp>
      <p:sp>
        <p:nvSpPr>
          <p:cNvPr id="16386" name="Rectangle 3"/>
          <p:cNvSpPr>
            <a:spLocks noGrp="1" noChangeArrowheads="1"/>
          </p:cNvSpPr>
          <p:nvPr>
            <p:ph type="subTitle" idx="1"/>
          </p:nvPr>
        </p:nvSpPr>
        <p:spPr>
          <a:xfrm>
            <a:off x="914400" y="3657600"/>
            <a:ext cx="7086600" cy="2743200"/>
          </a:xfrm>
        </p:spPr>
        <p:txBody>
          <a:bodyPr lIns="0" tIns="0" rIns="0" bIns="0"/>
          <a:lstStyle/>
          <a:p>
            <a:pPr algn="l" eaLnBrk="1" hangingPunct="1">
              <a:spcBef>
                <a:spcPct val="0"/>
              </a:spcBef>
              <a:spcAft>
                <a:spcPct val="10000"/>
              </a:spcAft>
            </a:pPr>
            <a:r>
              <a:rPr lang="en-US" smtClean="0"/>
              <a:t>Session Date: </a:t>
            </a:r>
            <a:r>
              <a:rPr lang="en-US" smtClean="0">
                <a:solidFill>
                  <a:srgbClr val="FF0000"/>
                </a:solidFill>
              </a:rPr>
              <a:t>##/##/###</a:t>
            </a:r>
            <a:r>
              <a:rPr lang="en-US" smtClean="0"/>
              <a:t/>
            </a:r>
            <a:br>
              <a:rPr lang="en-US" smtClean="0"/>
            </a:br>
            <a:r>
              <a:rPr lang="en-US" smtClean="0"/>
              <a:t>Session Length: </a:t>
            </a:r>
            <a:r>
              <a:rPr lang="en-US" smtClean="0">
                <a:solidFill>
                  <a:srgbClr val="FF0000"/>
                </a:solidFill>
              </a:rPr>
              <a:t>## minutes</a:t>
            </a:r>
            <a:r>
              <a:rPr lang="en-US" smtClean="0"/>
              <a:t/>
            </a:r>
            <a:br>
              <a:rPr lang="en-US" smtClean="0"/>
            </a:br>
            <a:r>
              <a:rPr lang="en-US" smtClean="0"/>
              <a:t>Target Audience: End Users</a:t>
            </a:r>
          </a:p>
          <a:p>
            <a:pPr eaLnBrk="1" hangingPunct="1"/>
            <a:endParaRPr 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sz="3000" smtClean="0"/>
              <a:t>Basic Navigation: Button and google search</a:t>
            </a:r>
          </a:p>
        </p:txBody>
      </p:sp>
      <p:pic>
        <p:nvPicPr>
          <p:cNvPr id="34818" name="Picture 3"/>
          <p:cNvPicPr>
            <a:picLocks noGrp="1" noChangeAspect="1" noChangeArrowheads="1"/>
          </p:cNvPicPr>
          <p:nvPr>
            <p:ph type="body" idx="1"/>
          </p:nvPr>
        </p:nvPicPr>
        <p:blipFill>
          <a:blip r:embed="rId3"/>
          <a:srcRect/>
          <a:stretch>
            <a:fillRect/>
          </a:stretch>
        </p:blipFill>
        <p:spPr>
          <a:xfrm>
            <a:off x="381000" y="1295400"/>
            <a:ext cx="7315200" cy="3725863"/>
          </a:xfrm>
        </p:spPr>
      </p:pic>
      <p:pic>
        <p:nvPicPr>
          <p:cNvPr id="34819" name="Picture 2"/>
          <p:cNvPicPr>
            <a:picLocks noChangeAspect="1" noChangeArrowheads="1"/>
          </p:cNvPicPr>
          <p:nvPr/>
        </p:nvPicPr>
        <p:blipFill>
          <a:blip r:embed="rId4"/>
          <a:srcRect/>
          <a:stretch>
            <a:fillRect/>
          </a:stretch>
        </p:blipFill>
        <p:spPr bwMode="auto">
          <a:xfrm>
            <a:off x="5334000" y="4876800"/>
            <a:ext cx="3352800" cy="170497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sz="3000" smtClean="0"/>
              <a:t>Basic Navigation: Tabs and Directed Tabs</a:t>
            </a:r>
          </a:p>
        </p:txBody>
      </p:sp>
      <p:pic>
        <p:nvPicPr>
          <p:cNvPr id="36866"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t>Basic Navigation:  Problem message</a:t>
            </a:r>
          </a:p>
        </p:txBody>
      </p:sp>
      <p:pic>
        <p:nvPicPr>
          <p:cNvPr id="38914"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body" idx="1"/>
          </p:nvPr>
        </p:nvSpPr>
        <p:spPr/>
        <p:txBody>
          <a:bodyPr/>
          <a:lstStyle/>
          <a:p>
            <a:pPr eaLnBrk="1" hangingPunct="1">
              <a:lnSpc>
                <a:spcPct val="90000"/>
              </a:lnSpc>
            </a:pPr>
            <a:r>
              <a:rPr lang="en-US" smtClean="0"/>
              <a:t>How do you know what button to press, and when to wait</a:t>
            </a:r>
          </a:p>
          <a:p>
            <a:pPr eaLnBrk="1" hangingPunct="1">
              <a:lnSpc>
                <a:spcPct val="90000"/>
              </a:lnSpc>
            </a:pPr>
            <a:r>
              <a:rPr lang="en-US" smtClean="0"/>
              <a:t>Browser behavior</a:t>
            </a:r>
          </a:p>
        </p:txBody>
      </p:sp>
      <p:sp>
        <p:nvSpPr>
          <p:cNvPr id="40962"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2</a:t>
            </a:r>
            <a:br>
              <a:rPr lang="en-US" sz="2300" smtClean="0"/>
            </a:br>
            <a:r>
              <a:rPr lang="en-US" sz="3000" smtClean="0"/>
              <a:t>Review &amp; Questions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
            </a:r>
            <a:br>
              <a:rPr lang="en-US" sz="2400" smtClean="0"/>
            </a:br>
            <a:r>
              <a:rPr lang="en-US" sz="2400" smtClean="0"/>
              <a:t>Lesson 3:  Creating Trials</a:t>
            </a:r>
            <a:br>
              <a:rPr lang="en-US" sz="2400" smtClean="0"/>
            </a:br>
            <a:r>
              <a:rPr lang="en-US" sz="2400" smtClean="0"/>
              <a:t/>
            </a:r>
            <a:br>
              <a:rPr lang="en-US" sz="2400" smtClean="0"/>
            </a:br>
            <a:r>
              <a:rPr lang="en-US" sz="2400" smtClean="0"/>
              <a:t/>
            </a:r>
            <a:br>
              <a:rPr lang="en-US" sz="2400" smtClean="0"/>
            </a:br>
            <a:endParaRPr lang="en-US" sz="2400" smtClean="0"/>
          </a:p>
        </p:txBody>
      </p:sp>
      <p:sp>
        <p:nvSpPr>
          <p:cNvPr id="43010" name="Rectangle 3"/>
          <p:cNvSpPr>
            <a:spLocks noGrp="1" noChangeArrowheads="1"/>
          </p:cNvSpPr>
          <p:nvPr>
            <p:ph type="body" idx="1"/>
          </p:nvPr>
        </p:nvSpPr>
        <p:spPr>
          <a:xfrm>
            <a:off x="533400" y="1524000"/>
            <a:ext cx="8229600" cy="4495800"/>
          </a:xfrm>
        </p:spPr>
        <p:txBody>
          <a:bodyPr/>
          <a:lstStyle/>
          <a:p>
            <a:pPr eaLnBrk="1" hangingPunct="1">
              <a:lnSpc>
                <a:spcPct val="80000"/>
              </a:lnSpc>
            </a:pPr>
            <a:r>
              <a:rPr lang="en-US" smtClean="0"/>
              <a:t>Who should do this?</a:t>
            </a:r>
          </a:p>
          <a:p>
            <a:pPr eaLnBrk="1" hangingPunct="1">
              <a:lnSpc>
                <a:spcPct val="80000"/>
              </a:lnSpc>
            </a:pPr>
            <a:r>
              <a:rPr lang="en-US" smtClean="0"/>
              <a:t>Create or import</a:t>
            </a:r>
          </a:p>
          <a:p>
            <a:pPr eaLnBrk="1" hangingPunct="1">
              <a:lnSpc>
                <a:spcPct val="80000"/>
              </a:lnSpc>
            </a:pPr>
            <a:r>
              <a:rPr lang="en-US" smtClean="0"/>
              <a:t>Key fields that drive reports and rules.</a:t>
            </a:r>
          </a:p>
          <a:p>
            <a:pPr eaLnBrk="1" hangingPunct="1">
              <a:lnSpc>
                <a:spcPct val="80000"/>
              </a:lnSpc>
            </a:pPr>
            <a:r>
              <a:rPr lang="en-US" smtClean="0"/>
              <a:t>Multicenter trials</a:t>
            </a:r>
          </a:p>
          <a:p>
            <a:pPr lvl="1" eaLnBrk="1" hangingPunct="1">
              <a:lnSpc>
                <a:spcPct val="80000"/>
              </a:lnSpc>
            </a:pPr>
            <a:r>
              <a:rPr lang="en-US" sz="2800" smtClean="0"/>
              <a:t>Coordinating center versus affiliate</a:t>
            </a:r>
            <a:br>
              <a:rPr lang="en-US" sz="2800" smtClean="0"/>
            </a:br>
            <a:endParaRPr lang="en-US" sz="280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r>
              <a:rPr lang="en-US" smtClean="0"/>
              <a:t>Creating Trials</a:t>
            </a:r>
          </a:p>
        </p:txBody>
      </p:sp>
      <p:pic>
        <p:nvPicPr>
          <p:cNvPr id="45058"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dirty="0" smtClean="0"/>
              <a:t>Create Study  Details                                                                </a:t>
            </a:r>
            <a:endParaRPr lang="en-US" dirty="0" smtClean="0"/>
          </a:p>
        </p:txBody>
      </p:sp>
      <p:pic>
        <p:nvPicPr>
          <p:cNvPr id="47106" name="Picture 4"/>
          <p:cNvPicPr>
            <a:picLocks noGrp="1" noChangeAspect="1" noChangeArrowheads="1"/>
          </p:cNvPicPr>
          <p:nvPr>
            <p:ph type="body" idx="1"/>
          </p:nvPr>
        </p:nvPicPr>
        <p:blipFill>
          <a:blip r:embed="rId3"/>
          <a:srcRect/>
          <a:stretch>
            <a:fillRect/>
          </a:stretch>
        </p:blipFill>
        <p:spPr>
          <a:xfrm>
            <a:off x="1295400" y="1524000"/>
            <a:ext cx="6640513" cy="48006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dirty="0" smtClean="0"/>
              <a:t>Create Study Details continued</a:t>
            </a:r>
            <a:endParaRPr lang="en-US" dirty="0" smtClean="0"/>
          </a:p>
        </p:txBody>
      </p:sp>
      <p:pic>
        <p:nvPicPr>
          <p:cNvPr id="49154" name="Picture 4"/>
          <p:cNvPicPr>
            <a:picLocks noChangeAspect="1" noChangeArrowheads="1"/>
          </p:cNvPicPr>
          <p:nvPr/>
        </p:nvPicPr>
        <p:blipFill>
          <a:blip r:embed="rId2"/>
          <a:srcRect/>
          <a:stretch>
            <a:fillRect/>
          </a:stretch>
        </p:blipFill>
        <p:spPr bwMode="auto">
          <a:xfrm>
            <a:off x="685800" y="1158875"/>
            <a:ext cx="7880350" cy="56991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r>
              <a:rPr lang="en-US" dirty="0" smtClean="0"/>
              <a:t>Create Study Epochs and Arms</a:t>
            </a:r>
            <a:endParaRPr lang="en-US" dirty="0" smtClean="0"/>
          </a:p>
        </p:txBody>
      </p:sp>
      <p:pic>
        <p:nvPicPr>
          <p:cNvPr id="50178" name="Picture 4"/>
          <p:cNvPicPr>
            <a:picLocks noGrp="1" noChangeAspect="1" noChangeArrowheads="1"/>
          </p:cNvPicPr>
          <p:nvPr>
            <p:ph type="body" idx="1"/>
          </p:nvPr>
        </p:nvPicPr>
        <p:blipFill>
          <a:blip r:embed="rId3"/>
          <a:srcRect/>
          <a:stretch>
            <a:fillRect/>
          </a:stretch>
        </p:blipFill>
        <p:spPr>
          <a:xfrm>
            <a:off x="990600" y="1209675"/>
            <a:ext cx="7391400" cy="534352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r>
              <a:rPr lang="en-US" smtClean="0"/>
              <a:t>Create Study: Epochs and Arms</a:t>
            </a:r>
          </a:p>
        </p:txBody>
      </p:sp>
      <p:pic>
        <p:nvPicPr>
          <p:cNvPr id="52226"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sz="2300" smtClean="0"/>
              <a:t>Session Details:</a:t>
            </a:r>
            <a:r>
              <a:rPr lang="en-US" smtClean="0"/>
              <a:t/>
            </a:r>
            <a:br>
              <a:rPr lang="en-US" smtClean="0"/>
            </a:br>
            <a:r>
              <a:rPr lang="en-US" smtClean="0"/>
              <a:t>Participants &amp; Logistics</a:t>
            </a:r>
          </a:p>
        </p:txBody>
      </p:sp>
      <p:sp>
        <p:nvSpPr>
          <p:cNvPr id="18434" name="Rectangle 3"/>
          <p:cNvSpPr>
            <a:spLocks noGrp="1" noChangeArrowheads="1"/>
          </p:cNvSpPr>
          <p:nvPr>
            <p:ph type="body" idx="1"/>
          </p:nvPr>
        </p:nvSpPr>
        <p:spPr/>
        <p:txBody>
          <a:bodyPr/>
          <a:lstStyle/>
          <a:p>
            <a:pPr eaLnBrk="1" hangingPunct="1"/>
            <a:r>
              <a:rPr lang="en-US" smtClean="0"/>
              <a:t>Introduction of Trainer(s)</a:t>
            </a:r>
            <a:br>
              <a:rPr lang="en-US" smtClean="0"/>
            </a:br>
            <a:endParaRPr lang="en-US" smtClean="0"/>
          </a:p>
          <a:p>
            <a:pPr eaLnBrk="1" hangingPunct="1"/>
            <a:r>
              <a:rPr lang="en-US" smtClean="0"/>
              <a:t>Audience Introductions</a:t>
            </a:r>
          </a:p>
          <a:p>
            <a:pPr lvl="1" eaLnBrk="1" hangingPunct="1"/>
            <a:r>
              <a:rPr lang="en-US" smtClean="0"/>
              <a:t>Name, Role, Organization</a:t>
            </a:r>
          </a:p>
          <a:p>
            <a:pPr lvl="1" eaLnBrk="1" hangingPunct="1"/>
            <a:r>
              <a:rPr lang="en-US" smtClean="0"/>
              <a:t>Reason for Attending</a:t>
            </a:r>
            <a:br>
              <a:rPr lang="en-US" smtClean="0"/>
            </a:br>
            <a:endParaRPr lang="en-US" smtClean="0"/>
          </a:p>
          <a:p>
            <a:pPr eaLnBrk="1" hangingPunct="1"/>
            <a:r>
              <a:rPr lang="en-US" smtClean="0"/>
              <a:t>Facility Logistics</a:t>
            </a:r>
          </a:p>
          <a:p>
            <a:pPr lvl="1" eaLnBrk="1" hangingPunct="1"/>
            <a:r>
              <a:rPr lang="en-US" smtClean="0"/>
              <a:t>Classroom access, restrooms, phones, etc</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t>Create Eligibility Checklist</a:t>
            </a:r>
            <a:endParaRPr lang="en-US" dirty="0" smtClean="0"/>
          </a:p>
        </p:txBody>
      </p:sp>
      <p:pic>
        <p:nvPicPr>
          <p:cNvPr id="54274" name="Picture 4"/>
          <p:cNvPicPr>
            <a:picLocks noGrp="1" noChangeAspect="1" noChangeArrowheads="1"/>
          </p:cNvPicPr>
          <p:nvPr>
            <p:ph type="body" idx="1"/>
          </p:nvPr>
        </p:nvPicPr>
        <p:blipFill>
          <a:blip r:embed="rId3"/>
          <a:srcRect/>
          <a:stretch>
            <a:fillRect/>
          </a:stretch>
        </p:blipFill>
        <p:spPr>
          <a:xfrm>
            <a:off x="914400" y="1250950"/>
            <a:ext cx="7315200" cy="528796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dirty="0" smtClean="0"/>
              <a:t>Create Eligibility </a:t>
            </a:r>
            <a:r>
              <a:rPr lang="en-US" dirty="0" smtClean="0"/>
              <a:t>Checklist Continued</a:t>
            </a:r>
            <a:endParaRPr lang="en-US" dirty="0" smtClean="0"/>
          </a:p>
        </p:txBody>
      </p:sp>
      <p:pic>
        <p:nvPicPr>
          <p:cNvPr id="56322" name="Picture 3"/>
          <p:cNvPicPr>
            <a:picLocks noGrp="1" noChangeAspect="1" noChangeArrowheads="1"/>
          </p:cNvPicPr>
          <p:nvPr>
            <p:ph type="body" idx="1"/>
          </p:nvPr>
        </p:nvPicPr>
        <p:blipFill>
          <a:blip r:embed="rId3"/>
          <a:srcRect/>
          <a:stretch>
            <a:fillRect/>
          </a:stretch>
        </p:blipFill>
        <p:spPr>
          <a:xfrm>
            <a:off x="0" y="1447800"/>
            <a:ext cx="8828088" cy="47244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r>
              <a:rPr lang="en-US" sz="3200" dirty="0" smtClean="0"/>
              <a:t>Create Eligibility Checklist Continued</a:t>
            </a:r>
            <a:endParaRPr lang="en-US" sz="3000" dirty="0" smtClean="0"/>
          </a:p>
        </p:txBody>
      </p:sp>
      <p:pic>
        <p:nvPicPr>
          <p:cNvPr id="58370" name="Picture 3"/>
          <p:cNvPicPr>
            <a:picLocks noGrp="1" noChangeAspect="1" noChangeArrowheads="1"/>
          </p:cNvPicPr>
          <p:nvPr>
            <p:ph type="body" idx="1"/>
          </p:nvPr>
        </p:nvPicPr>
        <p:blipFill>
          <a:blip r:embed="rId2"/>
          <a:srcRect/>
          <a:stretch>
            <a:fillRect/>
          </a:stretch>
        </p:blipFill>
        <p:spPr>
          <a:xfrm>
            <a:off x="0" y="1524000"/>
            <a:ext cx="9128125" cy="46482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sz="3000" dirty="0" smtClean="0"/>
              <a:t>Create Stratification Factors</a:t>
            </a:r>
            <a:endParaRPr lang="en-US" sz="3000" dirty="0" smtClean="0"/>
          </a:p>
        </p:txBody>
      </p:sp>
      <p:pic>
        <p:nvPicPr>
          <p:cNvPr id="59394"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sz="3600" dirty="0" smtClean="0"/>
              <a:t>Create Stratification Factors</a:t>
            </a:r>
            <a:endParaRPr lang="en-US" dirty="0" smtClean="0"/>
          </a:p>
        </p:txBody>
      </p:sp>
      <p:pic>
        <p:nvPicPr>
          <p:cNvPr id="61442"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r>
              <a:rPr lang="en-US" dirty="0" smtClean="0"/>
              <a:t>Set up Randomization if needed</a:t>
            </a:r>
            <a:endParaRPr lang="en-US" dirty="0" smtClean="0"/>
          </a:p>
        </p:txBody>
      </p:sp>
      <p:pic>
        <p:nvPicPr>
          <p:cNvPr id="63490"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r>
              <a:rPr lang="en-US" dirty="0" smtClean="0"/>
              <a:t>Example: Phone Randomization</a:t>
            </a:r>
            <a:endParaRPr lang="en-US" dirty="0" smtClean="0"/>
          </a:p>
        </p:txBody>
      </p:sp>
      <p:pic>
        <p:nvPicPr>
          <p:cNvPr id="65538"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dirty="0" smtClean="0"/>
              <a:t>Associate diseases with study</a:t>
            </a:r>
            <a:endParaRPr lang="en-US" dirty="0" smtClean="0"/>
          </a:p>
        </p:txBody>
      </p:sp>
      <p:pic>
        <p:nvPicPr>
          <p:cNvPr id="122883"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smtClean="0"/>
              <a:t>Associate diseases with study</a:t>
            </a:r>
            <a:endParaRPr lang="en-US" dirty="0" smtClean="0"/>
          </a:p>
        </p:txBody>
      </p:sp>
      <p:pic>
        <p:nvPicPr>
          <p:cNvPr id="121859"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smtClean="0"/>
              <a:t>Create Study:  Diseases continued</a:t>
            </a:r>
          </a:p>
        </p:txBody>
      </p:sp>
      <p:pic>
        <p:nvPicPr>
          <p:cNvPr id="67586" name="Rectangle 3"/>
          <p:cNvPicPr>
            <a:picLocks noGrp="1" noChangeArrowheads="1"/>
          </p:cNvPicPr>
          <p:nvPr>
            <p:ph type="body" idx="1"/>
          </p:nvPr>
        </p:nvPicPr>
        <p:blipFill>
          <a:blip r:embed="rId3"/>
          <a:srcRect/>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sz="2000" smtClean="0"/>
              <a:t>Am I in the right place?</a:t>
            </a:r>
            <a:r>
              <a:rPr lang="en-US" smtClean="0"/>
              <a:t/>
            </a:r>
            <a:br>
              <a:rPr lang="en-US" smtClean="0"/>
            </a:br>
            <a:r>
              <a:rPr lang="en-US" smtClean="0"/>
              <a:t>What is C3PR and who will use it?</a:t>
            </a:r>
          </a:p>
        </p:txBody>
      </p:sp>
      <p:sp>
        <p:nvSpPr>
          <p:cNvPr id="20482" name="Rectangle 3"/>
          <p:cNvSpPr>
            <a:spLocks noGrp="1" noChangeArrowheads="1"/>
          </p:cNvSpPr>
          <p:nvPr>
            <p:ph type="body" idx="1"/>
          </p:nvPr>
        </p:nvSpPr>
        <p:spPr/>
        <p:txBody>
          <a:bodyPr/>
          <a:lstStyle/>
          <a:p>
            <a:pPr eaLnBrk="1" hangingPunct="1"/>
            <a:r>
              <a:rPr lang="en-US" sz="2400" smtClean="0"/>
              <a:t>WHAT: caBIG cancer patient trial registration tool</a:t>
            </a:r>
          </a:p>
          <a:p>
            <a:pPr eaLnBrk="1" hangingPunct="1"/>
            <a:r>
              <a:rPr lang="en-US" sz="2400" smtClean="0"/>
              <a:t>WHY: </a:t>
            </a:r>
          </a:p>
          <a:p>
            <a:pPr lvl="1" eaLnBrk="1" hangingPunct="1"/>
            <a:r>
              <a:rPr lang="en-US" sz="2000" smtClean="0"/>
              <a:t>Designed to standardize and automate the registration process</a:t>
            </a:r>
          </a:p>
          <a:p>
            <a:pPr lvl="1" eaLnBrk="1" hangingPunct="1"/>
            <a:r>
              <a:rPr lang="en-US" sz="2000" smtClean="0"/>
              <a:t>Coordinate multicenter trials</a:t>
            </a:r>
          </a:p>
          <a:p>
            <a:pPr lvl="1" eaLnBrk="1" hangingPunct="1"/>
            <a:r>
              <a:rPr lang="en-US" sz="2000" smtClean="0"/>
              <a:t>Single interface</a:t>
            </a:r>
          </a:p>
          <a:p>
            <a:pPr eaLnBrk="1" hangingPunct="1"/>
            <a:r>
              <a:rPr lang="en-US" sz="2400" smtClean="0"/>
              <a:t>WHO: For Clinical Trial Managers and Clinical Trial Patient managers and registrars</a:t>
            </a:r>
          </a:p>
          <a:p>
            <a:pPr eaLnBrk="1" hangingPunct="1"/>
            <a:r>
              <a:rPr lang="en-US" sz="2400" smtClean="0"/>
              <a:t>HOW (1) Requires familiarity with Clinical Trials and basic registration options.</a:t>
            </a:r>
          </a:p>
          <a:p>
            <a:pPr eaLnBrk="1" hangingPunct="1"/>
            <a:r>
              <a:rPr lang="en-US" sz="2400" smtClean="0"/>
              <a:t>HOW (2) Requires familiarity with web browsers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r>
              <a:rPr lang="en-US" smtClean="0"/>
              <a:t>Create Study:  Diseases continued</a:t>
            </a:r>
          </a:p>
        </p:txBody>
      </p:sp>
      <p:pic>
        <p:nvPicPr>
          <p:cNvPr id="69634" name="Rectangle 3"/>
          <p:cNvPicPr>
            <a:picLocks noGrp="1" noChangeArrowheads="1"/>
          </p:cNvPicPr>
          <p:nvPr>
            <p:ph type="body" idx="1"/>
          </p:nvPr>
        </p:nvPicPr>
        <p:blipFill>
          <a:blip r:embed="rId3"/>
          <a:srcRect/>
          <a:stretch>
            <a:fillRect/>
          </a:stretch>
        </p:blip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lang="en-US" dirty="0" smtClean="0"/>
              <a:t>Study Sites</a:t>
            </a:r>
            <a:endParaRPr lang="en-US" dirty="0" smtClean="0"/>
          </a:p>
        </p:txBody>
      </p:sp>
      <p:pic>
        <p:nvPicPr>
          <p:cNvPr id="70658"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r>
              <a:rPr lang="en-US" dirty="0" smtClean="0"/>
              <a:t>Study Identifiers</a:t>
            </a:r>
            <a:endParaRPr lang="en-US" dirty="0" smtClean="0"/>
          </a:p>
        </p:txBody>
      </p:sp>
      <p:pic>
        <p:nvPicPr>
          <p:cNvPr id="72706" name="Picture 3"/>
          <p:cNvPicPr>
            <a:picLocks noGrp="1" noChangeAspect="1" noChangeArrowheads="1"/>
          </p:cNvPicPr>
          <p:nvPr>
            <p:ph type="body" idx="1"/>
          </p:nvPr>
        </p:nvPicPr>
        <p:blipFill>
          <a:blip r:embed="rId3"/>
          <a:srcRect/>
          <a:stretch>
            <a:fillRect/>
          </a:stretch>
        </p:blipFill>
        <p:spPr>
          <a:xfrm>
            <a:off x="0" y="1447800"/>
            <a:ext cx="9128125" cy="46482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r>
              <a:rPr lang="en-US" dirty="0" smtClean="0"/>
              <a:t>Study Investigators</a:t>
            </a:r>
            <a:endParaRPr lang="en-US" dirty="0" smtClean="0"/>
          </a:p>
        </p:txBody>
      </p:sp>
      <p:pic>
        <p:nvPicPr>
          <p:cNvPr id="73730" name="Picture 3"/>
          <p:cNvPicPr>
            <a:picLocks noGrp="1" noChangeAspect="1" noChangeArrowheads="1"/>
          </p:cNvPicPr>
          <p:nvPr>
            <p:ph type="body" idx="1"/>
          </p:nvPr>
        </p:nvPicPr>
        <p:blipFill>
          <a:blip r:embed="rId3"/>
          <a:srcRect/>
          <a:stretch>
            <a:fillRect/>
          </a:stretch>
        </p:blipFill>
        <p:spPr>
          <a:xfrm>
            <a:off x="228600" y="1600200"/>
            <a:ext cx="8678863" cy="441960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dirty="0" smtClean="0"/>
              <a:t>Study Personnel</a:t>
            </a:r>
            <a:endParaRPr lang="en-US" dirty="0" smtClean="0"/>
          </a:p>
        </p:txBody>
      </p:sp>
      <p:pic>
        <p:nvPicPr>
          <p:cNvPr id="75778" name="Picture 3"/>
          <p:cNvPicPr>
            <a:picLocks noGrp="1" noChangeAspect="1" noChangeArrowheads="1"/>
          </p:cNvPicPr>
          <p:nvPr>
            <p:ph type="body" idx="1"/>
          </p:nvPr>
        </p:nvPicPr>
        <p:blipFill>
          <a:blip r:embed="rId3"/>
          <a:srcRect/>
          <a:stretch>
            <a:fillRect/>
          </a:stretch>
        </p:blipFill>
        <p:spPr>
          <a:xfrm>
            <a:off x="0" y="1600200"/>
            <a:ext cx="9136063" cy="4652963"/>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r>
              <a:rPr lang="en-US" smtClean="0"/>
              <a:t>CREATE STUDY/Personnel continued</a:t>
            </a:r>
          </a:p>
        </p:txBody>
      </p:sp>
      <p:pic>
        <p:nvPicPr>
          <p:cNvPr id="77826" name="Picture 3"/>
          <p:cNvPicPr>
            <a:picLocks noGrp="1" noChangeAspect="1" noChangeArrowheads="1"/>
          </p:cNvPicPr>
          <p:nvPr>
            <p:ph type="body" idx="1"/>
          </p:nvPr>
        </p:nvPicPr>
        <p:blipFill>
          <a:blip r:embed="rId3"/>
          <a:srcRect/>
          <a:stretch>
            <a:fillRect/>
          </a:stretch>
        </p:blipFill>
        <p:spPr>
          <a:xfrm>
            <a:off x="465138" y="1600200"/>
            <a:ext cx="8678862" cy="44196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dirty="0" smtClean="0"/>
              <a:t>Study Notifications</a:t>
            </a:r>
            <a:endParaRPr lang="en-US" dirty="0" smtClean="0"/>
          </a:p>
        </p:txBody>
      </p:sp>
      <p:pic>
        <p:nvPicPr>
          <p:cNvPr id="79874" name="Picture 3"/>
          <p:cNvPicPr>
            <a:picLocks noGrp="1" noChangeAspect="1" noChangeArrowheads="1"/>
          </p:cNvPicPr>
          <p:nvPr>
            <p:ph type="body" idx="1"/>
          </p:nvPr>
        </p:nvPicPr>
        <p:blipFill>
          <a:blip r:embed="rId3"/>
          <a:srcRect/>
          <a:stretch>
            <a:fillRect/>
          </a:stretch>
        </p:blipFill>
        <p:spPr>
          <a:xfrm>
            <a:off x="157163" y="1600200"/>
            <a:ext cx="8978900" cy="45720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r>
              <a:rPr lang="en-US" smtClean="0"/>
              <a:t>Create Study:Overview</a:t>
            </a:r>
          </a:p>
        </p:txBody>
      </p:sp>
      <p:pic>
        <p:nvPicPr>
          <p:cNvPr id="81922" name="Picture 3"/>
          <p:cNvPicPr>
            <a:picLocks noGrp="1" noChangeAspect="1" noChangeArrowheads="1"/>
          </p:cNvPicPr>
          <p:nvPr>
            <p:ph type="body" idx="1"/>
          </p:nvPr>
        </p:nvPicPr>
        <p:blipFill>
          <a:blip r:embed="rId3"/>
          <a:srcRect/>
          <a:stretch>
            <a:fillRect/>
          </a:stretch>
        </p:blipFill>
        <p:spPr>
          <a:xfrm>
            <a:off x="7938" y="1600200"/>
            <a:ext cx="8978900" cy="45720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r>
              <a:rPr lang="en-US" smtClean="0"/>
              <a:t>Create Study:Overview continued</a:t>
            </a:r>
          </a:p>
        </p:txBody>
      </p:sp>
      <p:pic>
        <p:nvPicPr>
          <p:cNvPr id="83970"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r>
              <a:rPr lang="en-US" smtClean="0"/>
              <a:t>Create Study:Overview continued</a:t>
            </a:r>
          </a:p>
        </p:txBody>
      </p:sp>
      <p:pic>
        <p:nvPicPr>
          <p:cNvPr id="84994"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sz="2000" smtClean="0"/>
              <a:t>What am I going to do? </a:t>
            </a:r>
            <a:r>
              <a:rPr lang="en-US" smtClean="0"/>
              <a:t/>
            </a:r>
            <a:br>
              <a:rPr lang="en-US" smtClean="0"/>
            </a:br>
            <a:r>
              <a:rPr lang="en-US" smtClean="0"/>
              <a:t>How to use this presentation</a:t>
            </a:r>
          </a:p>
        </p:txBody>
      </p:sp>
      <p:sp>
        <p:nvSpPr>
          <p:cNvPr id="22530" name="Rectangle 3"/>
          <p:cNvSpPr>
            <a:spLocks noGrp="1" noChangeArrowheads="1"/>
          </p:cNvSpPr>
          <p:nvPr>
            <p:ph type="body" idx="1"/>
          </p:nvPr>
        </p:nvSpPr>
        <p:spPr>
          <a:xfrm>
            <a:off x="457200" y="1600200"/>
            <a:ext cx="8229600" cy="1752600"/>
          </a:xfrm>
        </p:spPr>
        <p:txBody>
          <a:bodyPr/>
          <a:lstStyle/>
          <a:p>
            <a:pPr defTabSz="457200" eaLnBrk="1" hangingPunct="1"/>
            <a:r>
              <a:rPr lang="en-US" smtClean="0"/>
              <a:t>You can use this presentation alone, or can switch between it and the C3PR live site to try things presented</a:t>
            </a:r>
          </a:p>
          <a:p>
            <a:pPr marL="457200" lvl="1" indent="-112713" defTabSz="457200" eaLnBrk="1" hangingPunct="1">
              <a:buFontTx/>
              <a:buNone/>
            </a:pPr>
            <a:endParaRPr lang="en-US" sz="2600" b="1" smtClean="0"/>
          </a:p>
          <a:p>
            <a:pPr marL="457200" lvl="1" indent="-112713" defTabSz="457200" eaLnBrk="1" hangingPunct="1"/>
            <a:endParaRPr lang="en-US" sz="2600" b="1" smtClean="0"/>
          </a:p>
        </p:txBody>
      </p:sp>
      <p:sp>
        <p:nvSpPr>
          <p:cNvPr id="22531" name="Rectangle 6"/>
          <p:cNvSpPr>
            <a:spLocks noChangeArrowheads="1"/>
          </p:cNvSpPr>
          <p:nvPr/>
        </p:nvSpPr>
        <p:spPr bwMode="auto">
          <a:xfrm>
            <a:off x="914400" y="3105150"/>
            <a:ext cx="7696200" cy="400050"/>
          </a:xfrm>
          <a:prstGeom prst="rect">
            <a:avLst/>
          </a:prstGeom>
          <a:noFill/>
          <a:ln w="9525">
            <a:noFill/>
            <a:miter lim="800000"/>
            <a:headEnd/>
            <a:tailEnd/>
          </a:ln>
        </p:spPr>
        <p:txBody>
          <a:bodyPr>
            <a:spAutoFit/>
          </a:bodyPr>
          <a:lstStyle/>
          <a:p>
            <a:r>
              <a:rPr lang="en-US" sz="2000">
                <a:hlinkClick r:id="rId3" tooltip="https://sbdev1000.semanticbits.com:6030/caaers/public/login"/>
              </a:rPr>
              <a:t>https://sbdev1000.semanticbits.com:8031/C3PR/public/login</a:t>
            </a:r>
            <a:endParaRPr lang="en-US" sz="2000"/>
          </a:p>
        </p:txBody>
      </p:sp>
      <p:sp>
        <p:nvSpPr>
          <p:cNvPr id="22532" name="TextBox 7"/>
          <p:cNvSpPr txBox="1">
            <a:spLocks noChangeArrowheads="1"/>
          </p:cNvSpPr>
          <p:nvPr/>
        </p:nvSpPr>
        <p:spPr bwMode="auto">
          <a:xfrm>
            <a:off x="1371600" y="4114800"/>
            <a:ext cx="5867400" cy="830263"/>
          </a:xfrm>
          <a:prstGeom prst="rect">
            <a:avLst/>
          </a:prstGeom>
          <a:noFill/>
          <a:ln w="9525">
            <a:noFill/>
            <a:miter lim="800000"/>
            <a:headEnd/>
            <a:tailEnd/>
          </a:ln>
        </p:spPr>
        <p:txBody>
          <a:bodyPr>
            <a:spAutoFit/>
          </a:bodyPr>
          <a:lstStyle/>
          <a:p>
            <a:r>
              <a:rPr lang="en-US" sz="2400"/>
              <a:t>Login as:  SYSTEM_ADMIN</a:t>
            </a:r>
          </a:p>
          <a:p>
            <a:r>
              <a:rPr lang="en-US" sz="2400"/>
              <a:t>Password</a:t>
            </a:r>
            <a:r>
              <a:rPr lang="en-US"/>
              <a:t>: system_admin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smtClean="0"/>
              <a:t>Create Study:  Confirmation</a:t>
            </a:r>
          </a:p>
        </p:txBody>
      </p:sp>
      <p:pic>
        <p:nvPicPr>
          <p:cNvPr id="126979"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body" idx="1"/>
          </p:nvPr>
        </p:nvSpPr>
        <p:spPr/>
        <p:txBody>
          <a:bodyPr/>
          <a:lstStyle/>
          <a:p>
            <a:pPr eaLnBrk="1" hangingPunct="1">
              <a:lnSpc>
                <a:spcPct val="90000"/>
              </a:lnSpc>
            </a:pPr>
            <a:r>
              <a:rPr lang="en-US" dirty="0" smtClean="0"/>
              <a:t>How much detail is needed?</a:t>
            </a:r>
          </a:p>
          <a:p>
            <a:pPr eaLnBrk="1" hangingPunct="1">
              <a:lnSpc>
                <a:spcPct val="90000"/>
              </a:lnSpc>
            </a:pPr>
            <a:r>
              <a:rPr lang="en-US" dirty="0" smtClean="0"/>
              <a:t>Which </a:t>
            </a:r>
            <a:r>
              <a:rPr lang="en-US" dirty="0" smtClean="0"/>
              <a:t>trials?</a:t>
            </a:r>
          </a:p>
        </p:txBody>
      </p:sp>
      <p:sp>
        <p:nvSpPr>
          <p:cNvPr id="87042"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4</a:t>
            </a:r>
            <a:br>
              <a:rPr lang="en-US" sz="2300" smtClean="0"/>
            </a:br>
            <a:r>
              <a:rPr lang="en-US" sz="3000" smtClean="0"/>
              <a:t>Review &amp; Questions</a:t>
            </a:r>
          </a:p>
        </p:txBody>
      </p:sp>
      <p:pic>
        <p:nvPicPr>
          <p:cNvPr id="87043" name="Picture 8"/>
          <p:cNvPicPr>
            <a:picLocks noChangeAspect="1" noChangeArrowheads="1"/>
          </p:cNvPicPr>
          <p:nvPr/>
        </p:nvPicPr>
        <p:blipFill>
          <a:blip r:embed="rId3"/>
          <a:srcRect/>
          <a:stretch>
            <a:fillRect/>
          </a:stretch>
        </p:blipFill>
        <p:spPr bwMode="auto">
          <a:xfrm>
            <a:off x="228600" y="9448800"/>
            <a:ext cx="5895975" cy="4260850"/>
          </a:xfrm>
          <a:prstGeom prst="rect">
            <a:avLst/>
          </a:prstGeom>
          <a:noFill/>
          <a:ln w="9525">
            <a:noFill/>
            <a:miter lim="800000"/>
            <a:headEnd/>
            <a:tailEnd/>
          </a:ln>
        </p:spPr>
      </p:pic>
      <p:pic>
        <p:nvPicPr>
          <p:cNvPr id="87044" name="Picture 9"/>
          <p:cNvPicPr>
            <a:picLocks noChangeAspect="1" noChangeArrowheads="1"/>
          </p:cNvPicPr>
          <p:nvPr/>
        </p:nvPicPr>
        <p:blipFill>
          <a:blip r:embed="rId4"/>
          <a:srcRect/>
          <a:stretch>
            <a:fillRect/>
          </a:stretch>
        </p:blipFill>
        <p:spPr bwMode="auto">
          <a:xfrm>
            <a:off x="2971800" y="11277600"/>
            <a:ext cx="5895975" cy="4260850"/>
          </a:xfrm>
          <a:prstGeom prst="rect">
            <a:avLst/>
          </a:prstGeom>
          <a:noFill/>
          <a:ln w="9525">
            <a:noFill/>
            <a:miter lim="800000"/>
            <a:headEnd/>
            <a:tailEnd/>
          </a:ln>
        </p:spPr>
      </p:pic>
      <p:pic>
        <p:nvPicPr>
          <p:cNvPr id="87045" name="Picture 10"/>
          <p:cNvPicPr>
            <a:picLocks noChangeAspect="1" noChangeArrowheads="1"/>
          </p:cNvPicPr>
          <p:nvPr/>
        </p:nvPicPr>
        <p:blipFill>
          <a:blip r:embed="rId5"/>
          <a:srcRect/>
          <a:stretch>
            <a:fillRect/>
          </a:stretch>
        </p:blipFill>
        <p:spPr bwMode="auto">
          <a:xfrm>
            <a:off x="228600" y="13944600"/>
            <a:ext cx="5895975" cy="4260850"/>
          </a:xfrm>
          <a:prstGeom prst="rect">
            <a:avLst/>
          </a:prstGeom>
          <a:noFill/>
          <a:ln w="9525">
            <a:noFill/>
            <a:miter lim="800000"/>
            <a:headEnd/>
            <a:tailEnd/>
          </a:ln>
        </p:spPr>
      </p:pic>
      <p:pic>
        <p:nvPicPr>
          <p:cNvPr id="87046" name="Picture 11"/>
          <p:cNvPicPr>
            <a:picLocks noChangeAspect="1" noChangeArrowheads="1"/>
          </p:cNvPicPr>
          <p:nvPr/>
        </p:nvPicPr>
        <p:blipFill>
          <a:blip r:embed="rId6"/>
          <a:srcRect/>
          <a:stretch>
            <a:fillRect/>
          </a:stretch>
        </p:blipFill>
        <p:spPr bwMode="auto">
          <a:xfrm>
            <a:off x="2971800" y="15468600"/>
            <a:ext cx="5895975" cy="4260850"/>
          </a:xfrm>
          <a:prstGeom prst="rect">
            <a:avLst/>
          </a:prstGeom>
          <a:noFill/>
          <a:ln w="9525">
            <a:noFill/>
            <a:miter lim="800000"/>
            <a:headEnd/>
            <a:tailEnd/>
          </a:ln>
        </p:spPr>
      </p:pic>
      <p:pic>
        <p:nvPicPr>
          <p:cNvPr id="87047" name="Picture 12"/>
          <p:cNvPicPr>
            <a:picLocks noChangeAspect="1" noChangeArrowheads="1"/>
          </p:cNvPicPr>
          <p:nvPr/>
        </p:nvPicPr>
        <p:blipFill>
          <a:blip r:embed="rId7"/>
          <a:srcRect/>
          <a:stretch>
            <a:fillRect/>
          </a:stretch>
        </p:blipFill>
        <p:spPr bwMode="auto">
          <a:xfrm>
            <a:off x="228600" y="16459200"/>
            <a:ext cx="5895975" cy="42608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
            </a:r>
            <a:br>
              <a:rPr lang="en-US" sz="2400" smtClean="0"/>
            </a:br>
            <a:r>
              <a:rPr lang="en-US" sz="2400" smtClean="0"/>
              <a:t>Lesson 5:  Adding patients</a:t>
            </a:r>
            <a:br>
              <a:rPr lang="en-US" sz="2400" smtClean="0"/>
            </a:br>
            <a:r>
              <a:rPr lang="en-US" sz="2400" smtClean="0"/>
              <a:t/>
            </a:r>
            <a:br>
              <a:rPr lang="en-US" sz="2400" smtClean="0"/>
            </a:br>
            <a:r>
              <a:rPr lang="en-US" sz="2400" smtClean="0"/>
              <a:t/>
            </a:r>
            <a:br>
              <a:rPr lang="en-US" sz="2400" smtClean="0"/>
            </a:br>
            <a:endParaRPr lang="en-US" sz="2400" smtClean="0"/>
          </a:p>
        </p:txBody>
      </p:sp>
      <p:sp>
        <p:nvSpPr>
          <p:cNvPr id="89090" name="Rectangle 3"/>
          <p:cNvSpPr>
            <a:spLocks noGrp="1" noChangeArrowheads="1"/>
          </p:cNvSpPr>
          <p:nvPr>
            <p:ph type="body" idx="1"/>
          </p:nvPr>
        </p:nvSpPr>
        <p:spPr>
          <a:xfrm>
            <a:off x="533400" y="1524000"/>
            <a:ext cx="8229600" cy="4495800"/>
          </a:xfrm>
        </p:spPr>
        <p:txBody>
          <a:bodyPr/>
          <a:lstStyle/>
          <a:p>
            <a:pPr eaLnBrk="1" hangingPunct="1"/>
            <a:r>
              <a:rPr lang="en-US" dirty="0" smtClean="0"/>
              <a:t>Who should do this?</a:t>
            </a:r>
          </a:p>
          <a:p>
            <a:pPr eaLnBrk="1" hangingPunct="1"/>
            <a:r>
              <a:rPr lang="en-US" dirty="0" smtClean="0"/>
              <a:t>Create at time of registration or before</a:t>
            </a:r>
            <a:r>
              <a:rPr lang="en-US" dirty="0" smtClean="0"/>
              <a:t>?</a:t>
            </a:r>
            <a:r>
              <a:rPr lang="en-US" dirty="0" smtClean="0"/>
              <a:t/>
            </a:r>
            <a:br>
              <a:rPr lang="en-US" dirty="0" smtClean="0"/>
            </a:br>
            <a:endParaRPr lang="en-US" dirty="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t>Create Subject</a:t>
            </a:r>
            <a:endParaRPr lang="en-US" dirty="0" smtClean="0"/>
          </a:p>
        </p:txBody>
      </p:sp>
      <p:pic>
        <p:nvPicPr>
          <p:cNvPr id="130051"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smtClean="0"/>
              <a:t>Create Subject:  </a:t>
            </a:r>
            <a:r>
              <a:rPr lang="en-US" dirty="0" smtClean="0"/>
              <a:t>Continued</a:t>
            </a:r>
          </a:p>
        </p:txBody>
      </p:sp>
      <p:pic>
        <p:nvPicPr>
          <p:cNvPr id="131075"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smtClean="0"/>
              <a:t>Create Subject:  Review and Submit</a:t>
            </a:r>
          </a:p>
        </p:txBody>
      </p:sp>
      <p:pic>
        <p:nvPicPr>
          <p:cNvPr id="133123"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sz="3000" smtClean="0"/>
              <a:t>Create Subject:  Review and Submit continued</a:t>
            </a:r>
          </a:p>
        </p:txBody>
      </p:sp>
      <p:pic>
        <p:nvPicPr>
          <p:cNvPr id="135171"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smtClean="0"/>
              <a:t>Create Subject: Confirmation</a:t>
            </a:r>
          </a:p>
        </p:txBody>
      </p:sp>
      <p:pic>
        <p:nvPicPr>
          <p:cNvPr id="137219"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dirty="0" smtClean="0"/>
              <a:t>Search </a:t>
            </a:r>
            <a:r>
              <a:rPr lang="en-US" dirty="0" smtClean="0"/>
              <a:t>for a Subject</a:t>
            </a:r>
            <a:endParaRPr lang="en-US" dirty="0" smtClean="0"/>
          </a:p>
        </p:txBody>
      </p:sp>
      <p:pic>
        <p:nvPicPr>
          <p:cNvPr id="141315"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smtClean="0"/>
              <a:t>Search Subject:  View Subject Summary</a:t>
            </a:r>
          </a:p>
        </p:txBody>
      </p:sp>
      <p:pic>
        <p:nvPicPr>
          <p:cNvPr id="139268" name="Picture 4"/>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533400" y="381000"/>
            <a:ext cx="8229600" cy="655638"/>
          </a:xfrm>
        </p:spPr>
        <p:txBody>
          <a:bodyPr/>
          <a:lstStyle/>
          <a:p>
            <a:pPr eaLnBrk="1" hangingPunct="1"/>
            <a:r>
              <a:rPr lang="en-US" sz="2300" smtClean="0">
                <a:cs typeface="Arial" charset="0"/>
              </a:rPr>
              <a:t>What will I learn?</a:t>
            </a:r>
            <a:r>
              <a:rPr lang="en-US" smtClean="0">
                <a:cs typeface="Arial" charset="0"/>
              </a:rPr>
              <a:t/>
            </a:r>
            <a:br>
              <a:rPr lang="en-US" smtClean="0">
                <a:cs typeface="Arial" charset="0"/>
              </a:rPr>
            </a:br>
            <a:r>
              <a:rPr lang="en-US" smtClean="0">
                <a:cs typeface="Arial" charset="0"/>
              </a:rPr>
              <a:t>Session Goals</a:t>
            </a:r>
          </a:p>
        </p:txBody>
      </p:sp>
      <p:sp>
        <p:nvSpPr>
          <p:cNvPr id="24578" name="Rectangle 3"/>
          <p:cNvSpPr>
            <a:spLocks noGrp="1" noChangeArrowheads="1"/>
          </p:cNvSpPr>
          <p:nvPr>
            <p:ph type="body" sz="half" idx="1"/>
          </p:nvPr>
        </p:nvSpPr>
        <p:spPr>
          <a:xfrm>
            <a:off x="533400" y="1600200"/>
            <a:ext cx="7924800" cy="4724400"/>
          </a:xfrm>
        </p:spPr>
        <p:txBody>
          <a:bodyPr/>
          <a:lstStyle/>
          <a:p>
            <a:pPr eaLnBrk="1" hangingPunct="1"/>
            <a:r>
              <a:rPr lang="en-US" smtClean="0"/>
              <a:t>By the end of this training, you will be able to:</a:t>
            </a:r>
          </a:p>
          <a:p>
            <a:pPr lvl="1" eaLnBrk="1" hangingPunct="1"/>
            <a:r>
              <a:rPr lang="en-US" smtClean="0"/>
              <a:t>Set up C3PR for use</a:t>
            </a:r>
          </a:p>
          <a:p>
            <a:pPr lvl="2" eaLnBrk="1" hangingPunct="1"/>
            <a:r>
              <a:rPr lang="en-US" sz="2400" smtClean="0"/>
              <a:t>Create a trial</a:t>
            </a:r>
          </a:p>
          <a:p>
            <a:pPr lvl="2" eaLnBrk="1" hangingPunct="1"/>
            <a:r>
              <a:rPr lang="en-US" sz="2400" smtClean="0"/>
              <a:t>Create participant (patient)</a:t>
            </a:r>
          </a:p>
          <a:p>
            <a:pPr lvl="2" eaLnBrk="1" hangingPunct="1"/>
            <a:r>
              <a:rPr lang="en-US" sz="2400" smtClean="0"/>
              <a:t>Associate a patient with a trial</a:t>
            </a:r>
          </a:p>
          <a:p>
            <a:pPr lvl="1" eaLnBrk="1" hangingPunct="1"/>
            <a:r>
              <a:rPr lang="en-US" sz="2800" smtClean="0"/>
              <a:t>Deal with epochs, randomization and reservations</a:t>
            </a:r>
          </a:p>
          <a:p>
            <a:pPr lvl="2" eaLnBrk="1" hangingPunct="1">
              <a:buFontTx/>
              <a:buNone/>
            </a:pPr>
            <a:r>
              <a:rPr lang="en-US" sz="2400" smtClean="0"/>
              <a:t>	</a:t>
            </a:r>
          </a:p>
          <a:p>
            <a:pPr lvl="1" eaLnBrk="1" hangingPunct="1">
              <a:buFontTx/>
              <a:buNone/>
            </a:pPr>
            <a:endParaRPr lang="en-US" sz="2000" smtClean="0"/>
          </a:p>
          <a:p>
            <a:pPr lvl="1" eaLnBrk="1" hangingPunct="1">
              <a:buFontTx/>
              <a:buNone/>
            </a:pPr>
            <a:endParaRPr lang="en-US" sz="2000" smtClean="0"/>
          </a:p>
          <a:p>
            <a:pPr eaLnBrk="1" hangingPunct="1"/>
            <a:endParaRPr 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3000" smtClean="0"/>
              <a:t>Search Subject:  View Subject Summary continued</a:t>
            </a:r>
          </a:p>
        </p:txBody>
      </p:sp>
      <p:pic>
        <p:nvPicPr>
          <p:cNvPr id="143363"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sz="2400" dirty="0" smtClean="0"/>
              <a:t/>
            </a:r>
            <a:br>
              <a:rPr lang="en-US" sz="2400" dirty="0" smtClean="0"/>
            </a:br>
            <a:r>
              <a:rPr lang="en-US" sz="2400" dirty="0" smtClean="0"/>
              <a:t/>
            </a:r>
            <a:br>
              <a:rPr lang="en-US" sz="2400" dirty="0" smtClean="0"/>
            </a:br>
            <a:r>
              <a:rPr lang="en-US" sz="3200" dirty="0" smtClean="0"/>
              <a:t>Lesson 6:  Associating </a:t>
            </a:r>
            <a:r>
              <a:rPr lang="en-US" sz="3200" dirty="0" smtClean="0"/>
              <a:t>Subjects</a:t>
            </a:r>
            <a:r>
              <a:rPr lang="en-US" sz="3200" dirty="0" smtClean="0"/>
              <a:t> </a:t>
            </a:r>
            <a:r>
              <a:rPr lang="en-US" sz="3200" dirty="0" smtClean="0"/>
              <a:t>with </a:t>
            </a:r>
            <a:r>
              <a:rPr lang="en-US" sz="3200" dirty="0" smtClean="0"/>
              <a:t>Study</a:t>
            </a:r>
            <a:r>
              <a:rPr lang="en-US" sz="2400" dirty="0" smtClean="0"/>
              <a:t/>
            </a:r>
            <a:br>
              <a:rPr lang="en-US" sz="2400" dirty="0" smtClean="0"/>
            </a:br>
            <a:r>
              <a:rPr lang="en-US" sz="2400" dirty="0" smtClean="0"/>
              <a:t/>
            </a:r>
            <a:br>
              <a:rPr lang="en-US" sz="2400" dirty="0" smtClean="0"/>
            </a:br>
            <a:r>
              <a:rPr lang="en-US" sz="2400" dirty="0" smtClean="0"/>
              <a:t/>
            </a:r>
            <a:br>
              <a:rPr lang="en-US" sz="2400" dirty="0" smtClean="0"/>
            </a:br>
            <a:endParaRPr lang="en-US" sz="2400" dirty="0" smtClean="0"/>
          </a:p>
        </p:txBody>
      </p:sp>
      <p:sp>
        <p:nvSpPr>
          <p:cNvPr id="93186" name="Rectangle 3"/>
          <p:cNvSpPr>
            <a:spLocks noGrp="1" noChangeArrowheads="1"/>
          </p:cNvSpPr>
          <p:nvPr>
            <p:ph type="body" idx="1"/>
          </p:nvPr>
        </p:nvSpPr>
        <p:spPr>
          <a:xfrm>
            <a:off x="533400" y="1524000"/>
            <a:ext cx="8229600" cy="4495800"/>
          </a:xfrm>
        </p:spPr>
        <p:txBody>
          <a:bodyPr/>
          <a:lstStyle/>
          <a:p>
            <a:pPr eaLnBrk="1" hangingPunct="1"/>
            <a:r>
              <a:rPr lang="en-US" dirty="0" smtClean="0"/>
              <a:t>Who should do this?</a:t>
            </a:r>
          </a:p>
          <a:p>
            <a:pPr eaLnBrk="1" hangingPunct="1"/>
            <a:r>
              <a:rPr lang="en-US" dirty="0" smtClean="0"/>
              <a:t>Why this is a separate workflow</a:t>
            </a:r>
            <a:r>
              <a:rPr lang="en-US" dirty="0" smtClean="0"/>
              <a:t>?</a:t>
            </a:r>
            <a:r>
              <a:rPr lang="en-US" dirty="0" smtClean="0"/>
              <a:t/>
            </a:r>
            <a:br>
              <a:rPr lang="en-US" dirty="0" smtClean="0"/>
            </a:br>
            <a:endParaRPr lang="en-US" dirty="0"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z="2800" dirty="0" smtClean="0"/>
              <a:t>Associating Subjects with Study </a:t>
            </a:r>
            <a:r>
              <a:rPr lang="en-US" sz="2800" dirty="0" smtClean="0"/>
              <a:t>Search or Create</a:t>
            </a:r>
            <a:endParaRPr lang="en-US" sz="2800" dirty="0" smtClean="0"/>
          </a:p>
        </p:txBody>
      </p:sp>
      <p:pic>
        <p:nvPicPr>
          <p:cNvPr id="145411"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mtClean="0"/>
              <a:t>Create Registration</a:t>
            </a:r>
          </a:p>
        </p:txBody>
      </p:sp>
      <p:pic>
        <p:nvPicPr>
          <p:cNvPr id="148483"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sz="3000" dirty="0" smtClean="0"/>
              <a:t>Create Registration:  Select Subject and Study</a:t>
            </a:r>
          </a:p>
        </p:txBody>
      </p:sp>
      <p:pic>
        <p:nvPicPr>
          <p:cNvPr id="147459"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z="3600" dirty="0" smtClean="0"/>
              <a:t>Create Registration:  </a:t>
            </a:r>
            <a:r>
              <a:rPr lang="en-US" sz="3600" dirty="0" smtClean="0"/>
              <a:t>Select epoch</a:t>
            </a:r>
            <a:endParaRPr lang="en-US" dirty="0" smtClean="0"/>
          </a:p>
        </p:txBody>
      </p:sp>
      <p:pic>
        <p:nvPicPr>
          <p:cNvPr id="151555"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smtClean="0"/>
              <a:t>Create Registration:  Enrollment Details</a:t>
            </a:r>
          </a:p>
        </p:txBody>
      </p:sp>
      <p:pic>
        <p:nvPicPr>
          <p:cNvPr id="153603"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smtClean="0"/>
              <a:t>Create Registration:  Check Eligibility</a:t>
            </a:r>
          </a:p>
        </p:txBody>
      </p:sp>
      <p:pic>
        <p:nvPicPr>
          <p:cNvPr id="155651"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smtClean="0"/>
              <a:t>Create Registration:  Stratify</a:t>
            </a:r>
          </a:p>
        </p:txBody>
      </p:sp>
      <p:pic>
        <p:nvPicPr>
          <p:cNvPr id="157699"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smtClean="0"/>
              <a:t>Create Registration:  Select Arm</a:t>
            </a:r>
          </a:p>
        </p:txBody>
      </p:sp>
      <p:pic>
        <p:nvPicPr>
          <p:cNvPr id="159747"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ChangeArrowheads="1"/>
          </p:cNvSpPr>
          <p:nvPr/>
        </p:nvSpPr>
        <p:spPr bwMode="auto">
          <a:xfrm>
            <a:off x="533400" y="247650"/>
            <a:ext cx="8305800" cy="819150"/>
          </a:xfrm>
          <a:prstGeom prst="rect">
            <a:avLst/>
          </a:prstGeom>
          <a:noFill/>
          <a:ln w="9525">
            <a:noFill/>
            <a:miter lim="800000"/>
            <a:headEnd/>
            <a:tailEnd/>
          </a:ln>
        </p:spPr>
        <p:txBody>
          <a:bodyPr lIns="0" tIns="0" rIns="0" bIns="0" anchor="b"/>
          <a:lstStyle/>
          <a:p>
            <a:r>
              <a:rPr lang="en-US" sz="2300">
                <a:solidFill>
                  <a:srgbClr val="333399"/>
                </a:solidFill>
              </a:rPr>
              <a:t>Session Details:</a:t>
            </a:r>
            <a:br>
              <a:rPr lang="en-US" sz="2300">
                <a:solidFill>
                  <a:srgbClr val="333399"/>
                </a:solidFill>
              </a:rPr>
            </a:br>
            <a:r>
              <a:rPr lang="en-US" sz="3400">
                <a:solidFill>
                  <a:srgbClr val="333399"/>
                </a:solidFill>
              </a:rPr>
              <a:t>Lesson Plan</a:t>
            </a:r>
          </a:p>
        </p:txBody>
      </p:sp>
      <p:sp>
        <p:nvSpPr>
          <p:cNvPr id="26626" name="Rectangle 3"/>
          <p:cNvSpPr>
            <a:spLocks noChangeArrowheads="1"/>
          </p:cNvSpPr>
          <p:nvPr/>
        </p:nvSpPr>
        <p:spPr bwMode="auto">
          <a:xfrm>
            <a:off x="228600" y="1752600"/>
            <a:ext cx="8610600" cy="4724400"/>
          </a:xfrm>
          <a:prstGeom prst="rect">
            <a:avLst/>
          </a:prstGeom>
          <a:noFill/>
          <a:ln w="9525">
            <a:noFill/>
            <a:miter lim="800000"/>
            <a:headEnd/>
            <a:tailEnd/>
          </a:ln>
        </p:spPr>
        <p:txBody>
          <a:bodyPr lIns="0" tIns="0" rIns="0" bIns="0"/>
          <a:lstStyle/>
          <a:p>
            <a:pPr marL="342900" indent="-342900">
              <a:spcBef>
                <a:spcPct val="20000"/>
              </a:spcBef>
              <a:buFontTx/>
              <a:buChar char="•"/>
            </a:pPr>
            <a:r>
              <a:rPr lang="en-US" sz="2800"/>
              <a:t>Lesson 1:  Pre-use requirements and setup types</a:t>
            </a:r>
          </a:p>
          <a:p>
            <a:pPr marL="342900" indent="-342900">
              <a:spcBef>
                <a:spcPct val="20000"/>
              </a:spcBef>
              <a:buFontTx/>
              <a:buChar char="•"/>
            </a:pPr>
            <a:r>
              <a:rPr lang="en-US" sz="2800"/>
              <a:t>Lesson 2:  Basic navigation</a:t>
            </a:r>
          </a:p>
          <a:p>
            <a:pPr marL="342900" indent="-342900">
              <a:spcBef>
                <a:spcPct val="20000"/>
              </a:spcBef>
              <a:buFontTx/>
              <a:buChar char="•"/>
            </a:pPr>
            <a:r>
              <a:rPr lang="en-US" sz="2800"/>
              <a:t>Lesson 3:  Creating Trials</a:t>
            </a:r>
          </a:p>
          <a:p>
            <a:pPr marL="342900" indent="-342900">
              <a:spcBef>
                <a:spcPct val="20000"/>
              </a:spcBef>
              <a:buFontTx/>
              <a:buChar char="•"/>
            </a:pPr>
            <a:r>
              <a:rPr lang="en-US" sz="2800"/>
              <a:t>Lesson 5:  Adding patients</a:t>
            </a:r>
          </a:p>
          <a:p>
            <a:pPr marL="342900" indent="-342900">
              <a:spcBef>
                <a:spcPct val="20000"/>
              </a:spcBef>
              <a:buFontTx/>
              <a:buChar char="•"/>
            </a:pPr>
            <a:r>
              <a:rPr lang="en-US" sz="2800"/>
              <a:t>Lesson 6:  Associating patients with trials</a:t>
            </a:r>
          </a:p>
          <a:p>
            <a:pPr marL="342900" indent="-342900">
              <a:spcBef>
                <a:spcPct val="20000"/>
              </a:spcBef>
              <a:buFontTx/>
              <a:buChar char="•"/>
            </a:pPr>
            <a:r>
              <a:rPr lang="en-US" sz="2800"/>
              <a:t>Lesson 7:  Things you may not have seen before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smtClean="0"/>
              <a:t>Create Registration:  Review and Submit</a:t>
            </a:r>
          </a:p>
        </p:txBody>
      </p:sp>
      <p:pic>
        <p:nvPicPr>
          <p:cNvPr id="161795"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sz="3000" smtClean="0"/>
              <a:t>Create Registration:  Review and Submit continued</a:t>
            </a:r>
          </a:p>
        </p:txBody>
      </p:sp>
      <p:pic>
        <p:nvPicPr>
          <p:cNvPr id="163843"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sz="3000" smtClean="0"/>
              <a:t>Create Registration:  Confirmation Message</a:t>
            </a:r>
          </a:p>
        </p:txBody>
      </p:sp>
      <p:pic>
        <p:nvPicPr>
          <p:cNvPr id="165891"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smtClean="0"/>
              <a:t>Search Registration</a:t>
            </a:r>
          </a:p>
        </p:txBody>
      </p:sp>
      <p:pic>
        <p:nvPicPr>
          <p:cNvPr id="167939"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dirty="0" smtClean="0"/>
              <a:t>Search Registration: Results</a:t>
            </a:r>
            <a:endParaRPr lang="en-US" dirty="0" smtClean="0"/>
          </a:p>
        </p:txBody>
      </p:sp>
      <p:pic>
        <p:nvPicPr>
          <p:cNvPr id="169987"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sz="2800" dirty="0" smtClean="0"/>
              <a:t>Managing a selected Registration:  </a:t>
            </a:r>
            <a:r>
              <a:rPr lang="en-US" sz="2800" dirty="0" smtClean="0"/>
              <a:t>Overview</a:t>
            </a:r>
          </a:p>
        </p:txBody>
      </p:sp>
      <p:pic>
        <p:nvPicPr>
          <p:cNvPr id="172035" name="Picture 3"/>
          <p:cNvPicPr>
            <a:picLocks noGrp="1" noChangeAspect="1" noChangeArrowheads="1"/>
          </p:cNvPicPr>
          <p:nvPr>
            <p:ph type="body" idx="1"/>
          </p:nvPr>
        </p:nvPicPr>
        <p:blipFill>
          <a:blip r:embed="rId3"/>
          <a:srcRect/>
          <a:stretch>
            <a:fillRect/>
          </a:stretch>
        </p:blip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body" idx="1"/>
          </p:nvPr>
        </p:nvSpPr>
        <p:spPr/>
        <p:txBody>
          <a:bodyPr/>
          <a:lstStyle/>
          <a:p>
            <a:pPr eaLnBrk="1" hangingPunct="1">
              <a:lnSpc>
                <a:spcPct val="90000"/>
              </a:lnSpc>
            </a:pPr>
            <a:r>
              <a:rPr lang="en-US" dirty="0" smtClean="0"/>
              <a:t>How does this differ from your current systems workflow?</a:t>
            </a:r>
          </a:p>
          <a:p>
            <a:pPr eaLnBrk="1" hangingPunct="1">
              <a:lnSpc>
                <a:spcPct val="90000"/>
              </a:lnSpc>
            </a:pPr>
            <a:endParaRPr lang="en-US" dirty="0" smtClean="0"/>
          </a:p>
        </p:txBody>
      </p:sp>
      <p:sp>
        <p:nvSpPr>
          <p:cNvPr id="106498"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6</a:t>
            </a:r>
            <a:br>
              <a:rPr lang="en-US" sz="2300" smtClean="0"/>
            </a:br>
            <a:r>
              <a:rPr lang="en-US" sz="3000" smtClean="0"/>
              <a:t>Review &amp; Questions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
            </a:r>
            <a:br>
              <a:rPr lang="en-US" sz="2400" smtClean="0"/>
            </a:br>
            <a:r>
              <a:rPr lang="en-US" sz="2400" smtClean="0"/>
              <a:t>Lesson 7:  Things you may not have seen before</a:t>
            </a:r>
            <a:br>
              <a:rPr lang="en-US" sz="2400" smtClean="0"/>
            </a:br>
            <a:r>
              <a:rPr lang="en-US" sz="2400" smtClean="0"/>
              <a:t/>
            </a:r>
            <a:br>
              <a:rPr lang="en-US" sz="2400" smtClean="0"/>
            </a:br>
            <a:r>
              <a:rPr lang="en-US" sz="2400" smtClean="0"/>
              <a:t/>
            </a:r>
            <a:br>
              <a:rPr lang="en-US" sz="2400" smtClean="0"/>
            </a:br>
            <a:endParaRPr lang="en-US" sz="2400" smtClean="0"/>
          </a:p>
        </p:txBody>
      </p:sp>
      <p:sp>
        <p:nvSpPr>
          <p:cNvPr id="108546" name="Rectangle 3"/>
          <p:cNvSpPr>
            <a:spLocks noGrp="1" noChangeArrowheads="1"/>
          </p:cNvSpPr>
          <p:nvPr>
            <p:ph type="body" idx="1"/>
          </p:nvPr>
        </p:nvSpPr>
        <p:spPr>
          <a:xfrm>
            <a:off x="533400" y="1524000"/>
            <a:ext cx="8229600" cy="4495800"/>
          </a:xfrm>
        </p:spPr>
        <p:txBody>
          <a:bodyPr/>
          <a:lstStyle/>
          <a:p>
            <a:pPr eaLnBrk="1" hangingPunct="1"/>
            <a:r>
              <a:rPr lang="en-US" smtClean="0"/>
              <a:t>Census tracts</a:t>
            </a:r>
          </a:p>
          <a:p>
            <a:pPr eaLnBrk="1" hangingPunct="1"/>
            <a:r>
              <a:rPr lang="en-US" smtClean="0"/>
              <a:t>Reservations</a:t>
            </a:r>
          </a:p>
          <a:p>
            <a:pPr eaLnBrk="1" hangingPunct="1"/>
            <a:r>
              <a:rPr lang="en-US" smtClean="0"/>
              <a:t>Epochs</a:t>
            </a:r>
          </a:p>
          <a:p>
            <a:pPr eaLnBrk="1" hangingPunct="1"/>
            <a:r>
              <a:rPr lang="en-US" smtClean="0"/>
              <a:t>Re-randomization</a:t>
            </a:r>
            <a:br>
              <a:rPr lang="en-US" smtClean="0"/>
            </a:br>
            <a:endParaRPr lang="en-US" smtClean="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body" idx="1"/>
          </p:nvPr>
        </p:nvSpPr>
        <p:spPr/>
        <p:txBody>
          <a:bodyPr/>
          <a:lstStyle/>
          <a:p>
            <a:pPr eaLnBrk="1" hangingPunct="1">
              <a:lnSpc>
                <a:spcPct val="90000"/>
              </a:lnSpc>
            </a:pPr>
            <a:r>
              <a:rPr lang="en-US" smtClean="0"/>
              <a:t>What other things have you seen that you did not recognize?</a:t>
            </a:r>
          </a:p>
          <a:p>
            <a:pPr eaLnBrk="1" hangingPunct="1">
              <a:lnSpc>
                <a:spcPct val="90000"/>
              </a:lnSpc>
            </a:pPr>
            <a:r>
              <a:rPr lang="en-US" smtClean="0"/>
              <a:t>Where can I get information on census tracts</a:t>
            </a:r>
          </a:p>
          <a:p>
            <a:pPr eaLnBrk="1" hangingPunct="1">
              <a:lnSpc>
                <a:spcPct val="90000"/>
              </a:lnSpc>
            </a:pPr>
            <a:r>
              <a:rPr lang="en-US" smtClean="0"/>
              <a:t>Can I ignore epochs and re-randomization if we do not use them?</a:t>
            </a:r>
          </a:p>
          <a:p>
            <a:pPr eaLnBrk="1" hangingPunct="1">
              <a:lnSpc>
                <a:spcPct val="90000"/>
              </a:lnSpc>
            </a:pPr>
            <a:endParaRPr lang="en-US" smtClean="0"/>
          </a:p>
        </p:txBody>
      </p:sp>
      <p:sp>
        <p:nvSpPr>
          <p:cNvPr id="110594"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7</a:t>
            </a:r>
            <a:br>
              <a:rPr lang="en-US" sz="2300" smtClean="0"/>
            </a:br>
            <a:r>
              <a:rPr lang="en-US" sz="3000" smtClean="0"/>
              <a:t>Review &amp; Questions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en-US" sz="2300" smtClean="0"/>
              <a:t>Session Summary:</a:t>
            </a:r>
            <a:br>
              <a:rPr lang="en-US" sz="2300" smtClean="0"/>
            </a:br>
            <a:r>
              <a:rPr lang="en-US" smtClean="0"/>
              <a:t>Review</a:t>
            </a:r>
          </a:p>
        </p:txBody>
      </p:sp>
      <p:sp>
        <p:nvSpPr>
          <p:cNvPr id="112642" name="Rectangle 3"/>
          <p:cNvSpPr>
            <a:spLocks noGrp="1" noChangeArrowheads="1"/>
          </p:cNvSpPr>
          <p:nvPr>
            <p:ph type="body" idx="1"/>
          </p:nvPr>
        </p:nvSpPr>
        <p:spPr>
          <a:xfrm>
            <a:off x="533400" y="1676400"/>
            <a:ext cx="8229600" cy="4191000"/>
          </a:xfrm>
        </p:spPr>
        <p:txBody>
          <a:bodyPr/>
          <a:lstStyle/>
          <a:p>
            <a:pPr eaLnBrk="1" hangingPunct="1"/>
            <a:r>
              <a:rPr lang="en-US" smtClean="0"/>
              <a:t>A reminder of C3PR objectives: simplifying and standardizing the patient registration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Lesson 1:  Pre-use requirements and setup types</a:t>
            </a:r>
            <a:br>
              <a:rPr lang="en-US" sz="2400" smtClean="0"/>
            </a:br>
            <a:endParaRPr lang="en-US" sz="2400" smtClean="0"/>
          </a:p>
        </p:txBody>
      </p:sp>
      <p:sp>
        <p:nvSpPr>
          <p:cNvPr id="28674" name="Rectangle 3"/>
          <p:cNvSpPr>
            <a:spLocks noGrp="1" noChangeArrowheads="1"/>
          </p:cNvSpPr>
          <p:nvPr>
            <p:ph type="body" idx="1"/>
          </p:nvPr>
        </p:nvSpPr>
        <p:spPr>
          <a:xfrm>
            <a:off x="533400" y="1524000"/>
            <a:ext cx="8229600" cy="4495800"/>
          </a:xfrm>
        </p:spPr>
        <p:txBody>
          <a:bodyPr/>
          <a:lstStyle/>
          <a:p>
            <a:pPr eaLnBrk="1" hangingPunct="1"/>
            <a:r>
              <a:rPr lang="en-US" smtClean="0"/>
              <a:t>Who sets up C3PR</a:t>
            </a:r>
          </a:p>
          <a:p>
            <a:pPr eaLnBrk="1" hangingPunct="1"/>
            <a:r>
              <a:rPr lang="en-US" smtClean="0"/>
              <a:t>Local versus hosted</a:t>
            </a:r>
          </a:p>
          <a:p>
            <a:pPr eaLnBrk="1" hangingPunct="1"/>
            <a:r>
              <a:rPr lang="en-US" smtClean="0"/>
              <a:t>Possible setups (imported versus entry)</a:t>
            </a:r>
          </a:p>
          <a:p>
            <a:pPr eaLnBrk="1" hangingPunct="1"/>
            <a:r>
              <a:rPr lang="en-US" smtClean="0"/>
              <a:t>What needs to be setup before you can us it?</a:t>
            </a:r>
            <a:br>
              <a:rPr lang="en-US" smtClean="0"/>
            </a:br>
            <a:endParaRPr lang="en-US"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eaLnBrk="1" hangingPunct="1"/>
            <a:r>
              <a:rPr lang="en-US" sz="2300" smtClean="0"/>
              <a:t>Session Summary:</a:t>
            </a:r>
            <a:br>
              <a:rPr lang="en-US" sz="2300" smtClean="0"/>
            </a:br>
            <a:r>
              <a:rPr lang="en-US" smtClean="0"/>
              <a:t>Questions</a:t>
            </a:r>
          </a:p>
        </p:txBody>
      </p:sp>
      <p:sp>
        <p:nvSpPr>
          <p:cNvPr id="114690" name="Rectangle 3"/>
          <p:cNvSpPr>
            <a:spLocks noGrp="1" noChangeArrowheads="1"/>
          </p:cNvSpPr>
          <p:nvPr>
            <p:ph type="body" idx="1"/>
          </p:nvPr>
        </p:nvSpPr>
        <p:spPr>
          <a:xfrm>
            <a:off x="533400" y="1676400"/>
            <a:ext cx="8229600" cy="4191000"/>
          </a:xfrm>
        </p:spPr>
        <p:txBody>
          <a:bodyPr/>
          <a:lstStyle/>
          <a:p>
            <a:pPr eaLnBrk="1" hangingPunct="1"/>
            <a:endParaRPr lang="en-US"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pPr eaLnBrk="1" hangingPunct="1"/>
            <a:r>
              <a:rPr lang="en-US" sz="2300" smtClean="0"/>
              <a:t>Session Summary:</a:t>
            </a:r>
            <a:br>
              <a:rPr lang="en-US" sz="2300" smtClean="0"/>
            </a:br>
            <a:r>
              <a:rPr lang="en-US" smtClean="0"/>
              <a:t>Looking for more?</a:t>
            </a:r>
          </a:p>
        </p:txBody>
      </p:sp>
      <p:sp>
        <p:nvSpPr>
          <p:cNvPr id="116738" name="Rectangle 3"/>
          <p:cNvSpPr>
            <a:spLocks noGrp="1" noChangeArrowheads="1"/>
          </p:cNvSpPr>
          <p:nvPr>
            <p:ph type="body" idx="1"/>
          </p:nvPr>
        </p:nvSpPr>
        <p:spPr>
          <a:xfrm>
            <a:off x="533400" y="1600200"/>
            <a:ext cx="8229600" cy="4191000"/>
          </a:xfrm>
        </p:spPr>
        <p:txBody>
          <a:bodyPr/>
          <a:lstStyle/>
          <a:p>
            <a:pPr eaLnBrk="1" hangingPunct="1"/>
            <a:r>
              <a:rPr lang="en-US" smtClean="0"/>
              <a:t>On line training session</a:t>
            </a:r>
          </a:p>
          <a:p>
            <a:pPr eaLnBrk="1" hangingPunct="1"/>
            <a:r>
              <a:rPr lang="en-US" smtClean="0"/>
              <a:t>Contact your institution’s CTMS manager about getting C3PR</a:t>
            </a:r>
          </a:p>
          <a:p>
            <a:pPr eaLnBrk="1" hangingPunct="1"/>
            <a:r>
              <a:rPr lang="en-US" smtClean="0"/>
              <a:t>List key contact information here</a:t>
            </a:r>
          </a:p>
          <a:p>
            <a:pPr lvl="1" eaLnBrk="1" hangingPunct="1">
              <a:buFontTx/>
              <a:buNone/>
            </a:pPr>
            <a:r>
              <a:rPr lang="en-US" smtClean="0"/>
              <a:t>	</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pPr eaLnBrk="1" hangingPunct="1"/>
            <a:r>
              <a:rPr lang="en-US" sz="2100" smtClean="0"/>
              <a:t>Session Summary:</a:t>
            </a:r>
            <a:br>
              <a:rPr lang="en-US" sz="2100" smtClean="0"/>
            </a:br>
            <a:r>
              <a:rPr lang="en-US" sz="3000" smtClean="0"/>
              <a:t>Course Evaluation</a:t>
            </a:r>
          </a:p>
        </p:txBody>
      </p:sp>
      <p:sp>
        <p:nvSpPr>
          <p:cNvPr id="118786" name="Rectangle 3"/>
          <p:cNvSpPr>
            <a:spLocks noGrp="1" noChangeArrowheads="1"/>
          </p:cNvSpPr>
          <p:nvPr>
            <p:ph type="body" idx="1"/>
          </p:nvPr>
        </p:nvSpPr>
        <p:spPr/>
        <p:txBody>
          <a:bodyPr/>
          <a:lstStyle/>
          <a:p>
            <a:pPr eaLnBrk="1" hangingPunct="1"/>
            <a:r>
              <a:rPr lang="en-US" dirty="0" smtClean="0"/>
              <a:t>How could we improve this presentation?</a:t>
            </a:r>
          </a:p>
          <a:p>
            <a:pPr eaLnBrk="1" hangingPunct="1"/>
            <a:r>
              <a:rPr lang="en-US" b="1" dirty="0" smtClean="0">
                <a:solidFill>
                  <a:srgbClr val="FF0000"/>
                </a:solidFill>
              </a:rPr>
              <a:t>Email XXXX@YYY.com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body" idx="1"/>
          </p:nvPr>
        </p:nvSpPr>
        <p:spPr/>
        <p:txBody>
          <a:bodyPr/>
          <a:lstStyle/>
          <a:p>
            <a:pPr eaLnBrk="1" hangingPunct="1">
              <a:lnSpc>
                <a:spcPct val="90000"/>
              </a:lnSpc>
            </a:pPr>
            <a:r>
              <a:rPr lang="en-US" smtClean="0"/>
              <a:t>What is the level of support at your center?</a:t>
            </a:r>
          </a:p>
          <a:p>
            <a:pPr eaLnBrk="1" hangingPunct="1">
              <a:lnSpc>
                <a:spcPct val="90000"/>
              </a:lnSpc>
            </a:pPr>
            <a:r>
              <a:rPr lang="en-US" smtClean="0"/>
              <a:t>What CTMS are you using?</a:t>
            </a:r>
          </a:p>
        </p:txBody>
      </p:sp>
      <p:sp>
        <p:nvSpPr>
          <p:cNvPr id="30722" name="Rectangle 3"/>
          <p:cNvSpPr>
            <a:spLocks noGrp="1" noChangeArrowheads="1"/>
          </p:cNvSpPr>
          <p:nvPr>
            <p:ph type="title"/>
          </p:nvPr>
        </p:nvSpPr>
        <p:spPr>
          <a:xfrm>
            <a:off x="381000" y="76200"/>
            <a:ext cx="8229600" cy="990600"/>
          </a:xfrm>
        </p:spPr>
        <p:txBody>
          <a:bodyPr lIns="0" tIns="0" rIns="0" bIns="0" anchor="b"/>
          <a:lstStyle/>
          <a:p>
            <a:pPr eaLnBrk="1" hangingPunct="1"/>
            <a:r>
              <a:rPr lang="en-US" sz="2300" smtClean="0"/>
              <a:t>Lesson 1</a:t>
            </a:r>
            <a:br>
              <a:rPr lang="en-US" sz="2300" smtClean="0"/>
            </a:br>
            <a:r>
              <a:rPr lang="en-US" sz="3000" smtClean="0"/>
              <a:t>Review &amp; Questions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sz="2400" smtClean="0"/>
              <a:t/>
            </a:r>
            <a:br>
              <a:rPr lang="en-US" sz="2400" smtClean="0"/>
            </a:br>
            <a:r>
              <a:rPr lang="en-US" sz="2400" smtClean="0"/>
              <a:t>Lesson 2:  Basic navigation</a:t>
            </a:r>
            <a:br>
              <a:rPr lang="en-US" sz="2400" smtClean="0"/>
            </a:br>
            <a:r>
              <a:rPr lang="en-US" sz="2400" smtClean="0"/>
              <a:t/>
            </a:r>
            <a:br>
              <a:rPr lang="en-US" sz="2400" smtClean="0"/>
            </a:br>
            <a:endParaRPr lang="en-US" sz="2400" smtClean="0"/>
          </a:p>
        </p:txBody>
      </p:sp>
      <p:sp>
        <p:nvSpPr>
          <p:cNvPr id="32770" name="Rectangle 3"/>
          <p:cNvSpPr>
            <a:spLocks noGrp="1" noChangeArrowheads="1"/>
          </p:cNvSpPr>
          <p:nvPr>
            <p:ph type="body" idx="1"/>
          </p:nvPr>
        </p:nvSpPr>
        <p:spPr>
          <a:xfrm>
            <a:off x="533400" y="1524000"/>
            <a:ext cx="8229600" cy="4495800"/>
          </a:xfrm>
        </p:spPr>
        <p:txBody>
          <a:bodyPr/>
          <a:lstStyle/>
          <a:p>
            <a:pPr eaLnBrk="1" hangingPunct="1"/>
            <a:r>
              <a:rPr lang="en-US" smtClean="0"/>
              <a:t>Layout</a:t>
            </a:r>
          </a:p>
          <a:p>
            <a:pPr eaLnBrk="1" hangingPunct="1"/>
            <a:r>
              <a:rPr lang="en-US" smtClean="0"/>
              <a:t>Search options</a:t>
            </a:r>
          </a:p>
          <a:p>
            <a:pPr lvl="1" eaLnBrk="1" hangingPunct="1"/>
            <a:r>
              <a:rPr lang="en-US" smtClean="0"/>
              <a:t>Button searches</a:t>
            </a:r>
          </a:p>
          <a:p>
            <a:pPr lvl="1" eaLnBrk="1" hangingPunct="1"/>
            <a:r>
              <a:rPr lang="en-US" smtClean="0"/>
              <a:t>Google type searches</a:t>
            </a:r>
          </a:p>
          <a:p>
            <a:pPr eaLnBrk="1" hangingPunct="1"/>
            <a:r>
              <a:rPr lang="en-US" smtClean="0"/>
              <a:t>Tabs, and directed tabs</a:t>
            </a:r>
          </a:p>
          <a:p>
            <a:pPr eaLnBrk="1" hangingPunct="1"/>
            <a:r>
              <a:rPr lang="en-US" smtClean="0"/>
              <a:t>Required field designations</a:t>
            </a:r>
          </a:p>
          <a:p>
            <a:pPr eaLnBrk="1" hangingPunct="1"/>
            <a:r>
              <a:rPr lang="en-US" smtClean="0"/>
              <a:t>Save, save and continue, continue</a:t>
            </a:r>
          </a:p>
          <a:p>
            <a:pPr eaLnBrk="1" hangingPunct="1"/>
            <a:r>
              <a:rPr lang="en-US" smtClean="0"/>
              <a:t/>
            </a:r>
            <a:br>
              <a:rPr lang="en-US" smtClean="0"/>
            </a:br>
            <a:endParaRPr lang="en-US" smtClean="0"/>
          </a:p>
        </p:txBody>
      </p:sp>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NCI-SlideTemplate</Template>
  <TotalTime>2385</TotalTime>
  <Words>2536</Words>
  <Application>Microsoft Office PowerPoint</Application>
  <PresentationFormat>On-screen Show (4:3)</PresentationFormat>
  <Paragraphs>286</Paragraphs>
  <Slides>72</Slides>
  <Notes>69</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Custom Design</vt:lpstr>
      <vt:lpstr>Slide 1</vt:lpstr>
      <vt:lpstr>Session Details: Participants &amp; Logistics</vt:lpstr>
      <vt:lpstr>Am I in the right place? What is C3PR and who will use it?</vt:lpstr>
      <vt:lpstr>What am I going to do?  How to use this presentation</vt:lpstr>
      <vt:lpstr>What will I learn? Session Goals</vt:lpstr>
      <vt:lpstr>Slide 6</vt:lpstr>
      <vt:lpstr> Lesson 1:  Pre-use requirements and setup types </vt:lpstr>
      <vt:lpstr>Lesson 1 Review &amp; Questions</vt:lpstr>
      <vt:lpstr> Lesson 2:  Basic navigation  </vt:lpstr>
      <vt:lpstr>Basic Navigation: Button and google search</vt:lpstr>
      <vt:lpstr>Basic Navigation: Tabs and Directed Tabs</vt:lpstr>
      <vt:lpstr>Basic Navigation:  Problem message</vt:lpstr>
      <vt:lpstr>Lesson 2 Review &amp; Questions</vt:lpstr>
      <vt:lpstr>  Lesson 3:  Creating Trials   </vt:lpstr>
      <vt:lpstr>Creating Trials</vt:lpstr>
      <vt:lpstr>Create Study  Details                                                                </vt:lpstr>
      <vt:lpstr>Create Study Details continued</vt:lpstr>
      <vt:lpstr>Create Study Epochs and Arms</vt:lpstr>
      <vt:lpstr>Create Study: Epochs and Arms</vt:lpstr>
      <vt:lpstr>Create Eligibility Checklist</vt:lpstr>
      <vt:lpstr>Create Eligibility Checklist Continued</vt:lpstr>
      <vt:lpstr>Create Eligibility Checklist Continued</vt:lpstr>
      <vt:lpstr>Create Stratification Factors</vt:lpstr>
      <vt:lpstr>Create Stratification Factors</vt:lpstr>
      <vt:lpstr>Set up Randomization if needed</vt:lpstr>
      <vt:lpstr>Example: Phone Randomization</vt:lpstr>
      <vt:lpstr>Associate diseases with study</vt:lpstr>
      <vt:lpstr>Associate diseases with study</vt:lpstr>
      <vt:lpstr>Create Study:  Diseases continued</vt:lpstr>
      <vt:lpstr>Create Study:  Diseases continued</vt:lpstr>
      <vt:lpstr>Study Sites</vt:lpstr>
      <vt:lpstr>Study Identifiers</vt:lpstr>
      <vt:lpstr>Study Investigators</vt:lpstr>
      <vt:lpstr>Study Personnel</vt:lpstr>
      <vt:lpstr>CREATE STUDY/Personnel continued</vt:lpstr>
      <vt:lpstr>Study Notifications</vt:lpstr>
      <vt:lpstr>Create Study:Overview</vt:lpstr>
      <vt:lpstr>Create Study:Overview continued</vt:lpstr>
      <vt:lpstr>Create Study:Overview continued</vt:lpstr>
      <vt:lpstr>Create Study:  Confirmation</vt:lpstr>
      <vt:lpstr>Lesson 4 Review &amp; Questions</vt:lpstr>
      <vt:lpstr>  Lesson 5:  Adding patients   </vt:lpstr>
      <vt:lpstr>Create Subject</vt:lpstr>
      <vt:lpstr>Create Subject:  Continued</vt:lpstr>
      <vt:lpstr>Create Subject:  Review and Submit</vt:lpstr>
      <vt:lpstr>Create Subject:  Review and Submit continued</vt:lpstr>
      <vt:lpstr>Create Subject: Confirmation</vt:lpstr>
      <vt:lpstr>Search for a Subject</vt:lpstr>
      <vt:lpstr>Search Subject:  View Subject Summary</vt:lpstr>
      <vt:lpstr>Search Subject:  View Subject Summary continued</vt:lpstr>
      <vt:lpstr>  Lesson 6:  Associating Subjects with Study   </vt:lpstr>
      <vt:lpstr>Associating Subjects with Study Search or Create</vt:lpstr>
      <vt:lpstr>Create Registration</vt:lpstr>
      <vt:lpstr>Create Registration:  Select Subject and Study</vt:lpstr>
      <vt:lpstr>Create Registration:  Select epoch</vt:lpstr>
      <vt:lpstr>Create Registration:  Enrollment Details</vt:lpstr>
      <vt:lpstr>Create Registration:  Check Eligibility</vt:lpstr>
      <vt:lpstr>Create Registration:  Stratify</vt:lpstr>
      <vt:lpstr>Create Registration:  Select Arm</vt:lpstr>
      <vt:lpstr>Create Registration:  Review and Submit</vt:lpstr>
      <vt:lpstr>Create Registration:  Review and Submit continued</vt:lpstr>
      <vt:lpstr>Create Registration:  Confirmation Message</vt:lpstr>
      <vt:lpstr>Search Registration</vt:lpstr>
      <vt:lpstr>Search Registration: Results</vt:lpstr>
      <vt:lpstr>Managing a selected Registration:  Overview</vt:lpstr>
      <vt:lpstr>Lesson 6 Review &amp; Questions</vt:lpstr>
      <vt:lpstr>  Lesson 7:  Things you may not have seen before   </vt:lpstr>
      <vt:lpstr>Lesson 7 Review &amp; Questions</vt:lpstr>
      <vt:lpstr>Session Summary: Review</vt:lpstr>
      <vt:lpstr>Session Summary: Questions</vt:lpstr>
      <vt:lpstr>Session Summary: Looking for more?</vt:lpstr>
      <vt:lpstr>Session Summary: Course Evaluation</vt:lpstr>
    </vt:vector>
  </TitlesOfParts>
  <Company>National Cancer Institute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nci</dc:creator>
  <cp:lastModifiedBy>bmorrell</cp:lastModifiedBy>
  <cp:revision>91</cp:revision>
  <dcterms:created xsi:type="dcterms:W3CDTF">2005-03-22T16:48:14Z</dcterms:created>
  <dcterms:modified xsi:type="dcterms:W3CDTF">2008-02-14T20:54:07Z</dcterms:modified>
</cp:coreProperties>
</file>